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Lst>
  <p:notesMasterIdLst>
    <p:notesMasterId r:id="rId7"/>
  </p:notesMasterIdLst>
  <p:sldIdLst>
    <p:sldId id="256" r:id="rId3"/>
    <p:sldId id="259" r:id="rId4"/>
    <p:sldId id="260" r:id="rId5"/>
    <p:sldId id="261" r:id="rId6"/>
  </p:sldIdLst>
  <p:sldSz cx="15119350" cy="10691813"/>
  <p:notesSz cx="9926638" cy="14301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3F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09"/>
    <p:restoredTop sz="94551"/>
  </p:normalViewPr>
  <p:slideViewPr>
    <p:cSldViewPr snapToGrid="0" snapToObjects="1">
      <p:cViewPr varScale="1">
        <p:scale>
          <a:sx n="71" d="100"/>
          <a:sy n="71" d="100"/>
        </p:scale>
        <p:origin x="196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4301543" cy="717574"/>
          </a:xfrm>
          <a:prstGeom prst="rect">
            <a:avLst/>
          </a:prstGeom>
        </p:spPr>
        <p:txBody>
          <a:bodyPr vert="horz" lIns="132872" tIns="66436" rIns="132872" bIns="66436" rtlCol="0"/>
          <a:lstStyle>
            <a:lvl1pPr algn="l">
              <a:defRPr sz="1700"/>
            </a:lvl1pPr>
          </a:lstStyle>
          <a:p>
            <a:endParaRPr lang="fr-FR"/>
          </a:p>
        </p:txBody>
      </p:sp>
      <p:sp>
        <p:nvSpPr>
          <p:cNvPr id="3" name="Espace réservé de la date 2"/>
          <p:cNvSpPr>
            <a:spLocks noGrp="1"/>
          </p:cNvSpPr>
          <p:nvPr>
            <p:ph type="dt" idx="1"/>
          </p:nvPr>
        </p:nvSpPr>
        <p:spPr>
          <a:xfrm>
            <a:off x="5622800" y="0"/>
            <a:ext cx="4301543" cy="717574"/>
          </a:xfrm>
          <a:prstGeom prst="rect">
            <a:avLst/>
          </a:prstGeom>
        </p:spPr>
        <p:txBody>
          <a:bodyPr vert="horz" lIns="132872" tIns="66436" rIns="132872" bIns="66436" rtlCol="0"/>
          <a:lstStyle>
            <a:lvl1pPr algn="r">
              <a:defRPr sz="1700"/>
            </a:lvl1pPr>
          </a:lstStyle>
          <a:p>
            <a:fld id="{020E599C-DF47-6141-B8DF-E8FEDA8EC014}" type="datetimeFigureOut">
              <a:rPr lang="fr-FR" smtClean="0"/>
              <a:t>22/03/2022</a:t>
            </a:fld>
            <a:endParaRPr lang="fr-FR"/>
          </a:p>
        </p:txBody>
      </p:sp>
      <p:sp>
        <p:nvSpPr>
          <p:cNvPr id="4" name="Espace réservé de l'image des diapositives 3"/>
          <p:cNvSpPr>
            <a:spLocks noGrp="1" noRot="1" noChangeAspect="1"/>
          </p:cNvSpPr>
          <p:nvPr>
            <p:ph type="sldImg" idx="2"/>
          </p:nvPr>
        </p:nvSpPr>
        <p:spPr>
          <a:xfrm>
            <a:off x="1550988" y="1787525"/>
            <a:ext cx="6824662" cy="4826000"/>
          </a:xfrm>
          <a:prstGeom prst="rect">
            <a:avLst/>
          </a:prstGeom>
          <a:noFill/>
          <a:ln w="12700">
            <a:solidFill>
              <a:prstClr val="black"/>
            </a:solidFill>
          </a:ln>
        </p:spPr>
        <p:txBody>
          <a:bodyPr vert="horz" lIns="132872" tIns="66436" rIns="132872" bIns="66436" rtlCol="0" anchor="ctr"/>
          <a:lstStyle/>
          <a:p>
            <a:endParaRPr lang="fr-FR"/>
          </a:p>
        </p:txBody>
      </p:sp>
      <p:sp>
        <p:nvSpPr>
          <p:cNvPr id="5" name="Espace réservé des notes 4"/>
          <p:cNvSpPr>
            <a:spLocks noGrp="1"/>
          </p:cNvSpPr>
          <p:nvPr>
            <p:ph type="body" sz="quarter" idx="3"/>
          </p:nvPr>
        </p:nvSpPr>
        <p:spPr>
          <a:xfrm>
            <a:off x="992665" y="6882738"/>
            <a:ext cx="7941310" cy="5631329"/>
          </a:xfrm>
          <a:prstGeom prst="rect">
            <a:avLst/>
          </a:prstGeom>
        </p:spPr>
        <p:txBody>
          <a:bodyPr vert="horz" lIns="132872" tIns="66436" rIns="132872" bIns="66436"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13584218"/>
            <a:ext cx="4301543" cy="717572"/>
          </a:xfrm>
          <a:prstGeom prst="rect">
            <a:avLst/>
          </a:prstGeom>
        </p:spPr>
        <p:txBody>
          <a:bodyPr vert="horz" lIns="132872" tIns="66436" rIns="132872" bIns="66436" rtlCol="0" anchor="b"/>
          <a:lstStyle>
            <a:lvl1pPr algn="l">
              <a:defRPr sz="1700"/>
            </a:lvl1pPr>
          </a:lstStyle>
          <a:p>
            <a:endParaRPr lang="fr-FR"/>
          </a:p>
        </p:txBody>
      </p:sp>
      <p:sp>
        <p:nvSpPr>
          <p:cNvPr id="7" name="Espace réservé du numéro de diapositive 6"/>
          <p:cNvSpPr>
            <a:spLocks noGrp="1"/>
          </p:cNvSpPr>
          <p:nvPr>
            <p:ph type="sldNum" sz="quarter" idx="5"/>
          </p:nvPr>
        </p:nvSpPr>
        <p:spPr>
          <a:xfrm>
            <a:off x="5622800" y="13584218"/>
            <a:ext cx="4301543" cy="717572"/>
          </a:xfrm>
          <a:prstGeom prst="rect">
            <a:avLst/>
          </a:prstGeom>
        </p:spPr>
        <p:txBody>
          <a:bodyPr vert="horz" lIns="132872" tIns="66436" rIns="132872" bIns="66436" rtlCol="0" anchor="b"/>
          <a:lstStyle>
            <a:lvl1pPr algn="r">
              <a:defRPr sz="1700"/>
            </a:lvl1pPr>
          </a:lstStyle>
          <a:p>
            <a:fld id="{EF5D8157-07FF-A14B-BCA7-842F79B9A952}" type="slidenum">
              <a:rPr lang="fr-FR" smtClean="0"/>
              <a:t>‹#›</a:t>
            </a:fld>
            <a:endParaRPr lang="fr-FR"/>
          </a:p>
        </p:txBody>
      </p:sp>
    </p:spTree>
    <p:extLst>
      <p:ext uri="{BB962C8B-B14F-4D97-AF65-F5344CB8AC3E}">
        <p14:creationId xmlns:p14="http://schemas.microsoft.com/office/powerpoint/2010/main" val="3486521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F5D8157-07FF-A14B-BCA7-842F79B9A952}" type="slidenum">
              <a:rPr lang="fr-FR" smtClean="0"/>
              <a:t>1</a:t>
            </a:fld>
            <a:endParaRPr lang="fr-FR"/>
          </a:p>
        </p:txBody>
      </p:sp>
    </p:spTree>
    <p:extLst>
      <p:ext uri="{BB962C8B-B14F-4D97-AF65-F5344CB8AC3E}">
        <p14:creationId xmlns:p14="http://schemas.microsoft.com/office/powerpoint/2010/main" val="857128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F5D8157-07FF-A14B-BCA7-842F79B9A952}" type="slidenum">
              <a:rPr lang="fr-FR" smtClean="0"/>
              <a:t>2</a:t>
            </a:fld>
            <a:endParaRPr lang="fr-FR"/>
          </a:p>
        </p:txBody>
      </p:sp>
    </p:spTree>
    <p:extLst>
      <p:ext uri="{BB962C8B-B14F-4D97-AF65-F5344CB8AC3E}">
        <p14:creationId xmlns:p14="http://schemas.microsoft.com/office/powerpoint/2010/main" val="2353741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F5D8157-07FF-A14B-BCA7-842F79B9A952}" type="slidenum">
              <a:rPr lang="fr-FR" smtClean="0"/>
              <a:t>3</a:t>
            </a:fld>
            <a:endParaRPr lang="fr-FR"/>
          </a:p>
        </p:txBody>
      </p:sp>
    </p:spTree>
    <p:extLst>
      <p:ext uri="{BB962C8B-B14F-4D97-AF65-F5344CB8AC3E}">
        <p14:creationId xmlns:p14="http://schemas.microsoft.com/office/powerpoint/2010/main" val="2421659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214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8623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descr="Une image contenant dessin&#10;&#10;Description générée automatiquement">
            <a:extLst>
              <a:ext uri="{FF2B5EF4-FFF2-40B4-BE49-F238E27FC236}">
                <a16:creationId xmlns:a16="http://schemas.microsoft.com/office/drawing/2014/main" xmlns="" id="{1D10F6BA-76ED-F741-9B3A-6A5E931B9D1E}"/>
              </a:ext>
            </a:extLst>
          </p:cNvPr>
          <p:cNvPicPr>
            <a:picLocks noChangeAspect="1"/>
          </p:cNvPicPr>
          <p:nvPr userDrawn="1"/>
        </p:nvPicPr>
        <p:blipFill>
          <a:blip r:embed="rId3"/>
          <a:stretch>
            <a:fillRect/>
          </a:stretch>
        </p:blipFill>
        <p:spPr>
          <a:xfrm>
            <a:off x="9823057" y="1029742"/>
            <a:ext cx="2937903" cy="586206"/>
          </a:xfrm>
          <a:prstGeom prst="rect">
            <a:avLst/>
          </a:prstGeom>
        </p:spPr>
      </p:pic>
      <p:sp>
        <p:nvSpPr>
          <p:cNvPr id="9" name="Rectangle 8">
            <a:extLst>
              <a:ext uri="{FF2B5EF4-FFF2-40B4-BE49-F238E27FC236}">
                <a16:creationId xmlns:a16="http://schemas.microsoft.com/office/drawing/2014/main" xmlns="" id="{D11DB424-784B-A44D-A2E7-BD5382298ED1}"/>
              </a:ext>
            </a:extLst>
          </p:cNvPr>
          <p:cNvSpPr/>
          <p:nvPr userDrawn="1"/>
        </p:nvSpPr>
        <p:spPr>
          <a:xfrm>
            <a:off x="7582536" y="3932406"/>
            <a:ext cx="7559674" cy="3252172"/>
          </a:xfrm>
          <a:prstGeom prst="rect">
            <a:avLst/>
          </a:prstGeom>
        </p:spPr>
        <p:txBody>
          <a:bodyPr wrap="square">
            <a:spAutoFit/>
          </a:bodyPr>
          <a:lstStyle/>
          <a:p>
            <a:pPr algn="ctr">
              <a:spcAft>
                <a:spcPts val="0"/>
              </a:spcAft>
            </a:pPr>
            <a:r>
              <a:rPr lang="fr-BE" sz="1400" b="0" i="0" dirty="0">
                <a:solidFill>
                  <a:srgbClr val="313F48"/>
                </a:solidFill>
                <a:effectLst/>
                <a:latin typeface="Optima" panose="02000503060000020004" pitchFamily="2" charset="0"/>
                <a:ea typeface="Times New Roman" panose="02020603050405020304" pitchFamily="18" charset="0"/>
              </a:rPr>
              <a:t>La cuisine est un art et tout art demande patience.</a:t>
            </a:r>
          </a:p>
          <a:p>
            <a:pPr algn="ctr">
              <a:lnSpc>
                <a:spcPts val="800"/>
              </a:lnSpc>
              <a:spcAft>
                <a:spcPts val="0"/>
              </a:spcAft>
            </a:pPr>
            <a:endParaRPr lang="fr-BE" sz="1200" i="0" dirty="0">
              <a:solidFill>
                <a:srgbClr val="313F48"/>
              </a:solidFill>
              <a:effectLst/>
              <a:latin typeface="Optima" panose="02000503060000020004" pitchFamily="2" charset="0"/>
              <a:ea typeface="Times New Roman" panose="02020603050405020304" pitchFamily="18" charset="0"/>
            </a:endParaRPr>
          </a:p>
          <a:p>
            <a:pPr algn="ctr">
              <a:spcAft>
                <a:spcPts val="0"/>
              </a:spcAft>
            </a:pPr>
            <a:r>
              <a:rPr lang="fr-BE" sz="1000" i="0" dirty="0">
                <a:solidFill>
                  <a:srgbClr val="313F48"/>
                </a:solidFill>
                <a:effectLst/>
                <a:latin typeface="Optima" panose="02000503060000020004" pitchFamily="2" charset="0"/>
                <a:ea typeface="Times New Roman" panose="02020603050405020304" pitchFamily="18" charset="0"/>
              </a:rPr>
              <a:t>Si malgré tout votre temps est compté, merci de nous le signaler à la commande </a:t>
            </a:r>
            <a:br>
              <a:rPr lang="fr-BE" sz="1000" i="0" dirty="0">
                <a:solidFill>
                  <a:srgbClr val="313F48"/>
                </a:solidFill>
                <a:effectLst/>
                <a:latin typeface="Optima" panose="02000503060000020004" pitchFamily="2" charset="0"/>
                <a:ea typeface="Times New Roman" panose="02020603050405020304" pitchFamily="18" charset="0"/>
              </a:rPr>
            </a:br>
            <a:r>
              <a:rPr lang="fr-BE" sz="1000" i="0" dirty="0">
                <a:solidFill>
                  <a:srgbClr val="313F48"/>
                </a:solidFill>
                <a:effectLst/>
                <a:latin typeface="Optima" panose="02000503060000020004" pitchFamily="2" charset="0"/>
                <a:ea typeface="Times New Roman" panose="02020603050405020304" pitchFamily="18" charset="0"/>
              </a:rPr>
              <a:t>et nous mettrons tout en œuvre pour vous servir le plus rapidement possible.</a:t>
            </a:r>
          </a:p>
          <a:p>
            <a:pPr algn="ctr">
              <a:spcAft>
                <a:spcPts val="0"/>
              </a:spcAft>
            </a:pPr>
            <a:endParaRPr lang="fr-BE" sz="1000" i="0" dirty="0">
              <a:solidFill>
                <a:srgbClr val="313F48"/>
              </a:solidFill>
              <a:effectLst/>
              <a:latin typeface="Optima" panose="02000503060000020004" pitchFamily="2" charset="0"/>
              <a:ea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313F48"/>
                </a:solidFill>
                <a:effectLst/>
                <a:uLnTx/>
                <a:uFillTx/>
                <a:latin typeface="Optima" panose="02000503060000020004" pitchFamily="2" charset="0"/>
                <a:ea typeface="Times New Roman" panose="02020603050405020304" pitchFamily="18" charset="0"/>
                <a:cs typeface="+mn-cs"/>
                <a:sym typeface="Wingdings" pitchFamily="2" charset="2"/>
              </a:rPr>
              <a:t></a:t>
            </a:r>
            <a:r>
              <a:rPr kumimoji="0" lang="fr-BE" sz="1200" b="0" i="0" u="none" strike="noStrike" kern="1200" cap="none" spc="0" normalizeH="0" baseline="0" noProof="0" dirty="0">
                <a:ln>
                  <a:noFill/>
                </a:ln>
                <a:solidFill>
                  <a:srgbClr val="313F48"/>
                </a:solidFill>
                <a:effectLst/>
                <a:uLnTx/>
                <a:uFillTx/>
                <a:latin typeface="Optima" panose="02000503060000020004" pitchFamily="2" charset="0"/>
                <a:ea typeface="Times New Roman" panose="02020603050405020304" pitchFamily="18" charset="0"/>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dirty="0">
              <a:ln>
                <a:noFill/>
              </a:ln>
              <a:solidFill>
                <a:srgbClr val="313F48"/>
              </a:solidFill>
              <a:effectLst/>
              <a:uLnTx/>
              <a:uFillTx/>
              <a:latin typeface="Optima" panose="02000503060000020004" pitchFamily="2" charset="0"/>
              <a:ea typeface="Times New Roman" panose="02020603050405020304" pitchFamily="18"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313F48"/>
                </a:solidFill>
                <a:effectLst/>
                <a:uLnTx/>
                <a:uFillTx/>
                <a:latin typeface="Optima" panose="02000503060000020004" pitchFamily="2" charset="0"/>
                <a:ea typeface="Times New Roman" panose="02020603050405020304" pitchFamily="18" charset="0"/>
                <a:cs typeface="+mn-cs"/>
              </a:rPr>
              <a:t>Koken</a:t>
            </a:r>
            <a:r>
              <a:rPr kumimoji="0" lang="en-US" sz="1400" b="0" i="0" u="none" strike="noStrike" kern="1200" cap="none" spc="0" normalizeH="0" baseline="0" noProof="0" dirty="0">
                <a:ln>
                  <a:noFill/>
                </a:ln>
                <a:solidFill>
                  <a:srgbClr val="313F48"/>
                </a:solidFill>
                <a:effectLst/>
                <a:uLnTx/>
                <a:uFillTx/>
                <a:latin typeface="Optima" panose="02000503060000020004" pitchFamily="2" charset="0"/>
                <a:ea typeface="Times New Roman" panose="02020603050405020304" pitchFamily="18" charset="0"/>
                <a:cs typeface="+mn-cs"/>
              </a:rPr>
              <a:t> is </a:t>
            </a:r>
            <a:r>
              <a:rPr kumimoji="0" lang="en-US" sz="1400" b="0" i="0" u="none" strike="noStrike" kern="1200" cap="none" spc="0" normalizeH="0" baseline="0" noProof="0" dirty="0" err="1">
                <a:ln>
                  <a:noFill/>
                </a:ln>
                <a:solidFill>
                  <a:srgbClr val="313F48"/>
                </a:solidFill>
                <a:effectLst/>
                <a:uLnTx/>
                <a:uFillTx/>
                <a:latin typeface="Optima" panose="02000503060000020004" pitchFamily="2" charset="0"/>
                <a:ea typeface="Times New Roman" panose="02020603050405020304" pitchFamily="18" charset="0"/>
                <a:cs typeface="+mn-cs"/>
              </a:rPr>
              <a:t>een</a:t>
            </a:r>
            <a:r>
              <a:rPr kumimoji="0" lang="en-US" sz="1400" b="0" i="0" u="none" strike="noStrike" kern="1200" cap="none" spc="0" normalizeH="0" baseline="0" noProof="0" dirty="0">
                <a:ln>
                  <a:noFill/>
                </a:ln>
                <a:solidFill>
                  <a:srgbClr val="313F48"/>
                </a:solidFill>
                <a:effectLst/>
                <a:uLnTx/>
                <a:uFillTx/>
                <a:latin typeface="Optima" panose="02000503060000020004" pitchFamily="2" charset="0"/>
                <a:ea typeface="Times New Roman" panose="02020603050405020304" pitchFamily="18" charset="0"/>
                <a:cs typeface="+mn-cs"/>
              </a:rPr>
              <a:t> kunst </a:t>
            </a:r>
            <a:r>
              <a:rPr kumimoji="0" lang="en-US" sz="1400" b="0" i="0" u="none" strike="noStrike" kern="1200" cap="none" spc="0" normalizeH="0" baseline="0" noProof="0" dirty="0" err="1">
                <a:ln>
                  <a:noFill/>
                </a:ln>
                <a:solidFill>
                  <a:srgbClr val="313F48"/>
                </a:solidFill>
                <a:effectLst/>
                <a:uLnTx/>
                <a:uFillTx/>
                <a:latin typeface="Optima" panose="02000503060000020004" pitchFamily="2" charset="0"/>
                <a:ea typeface="Times New Roman" panose="02020603050405020304" pitchFamily="18" charset="0"/>
                <a:cs typeface="+mn-cs"/>
              </a:rPr>
              <a:t>en</a:t>
            </a:r>
            <a:r>
              <a:rPr kumimoji="0" lang="en-US" sz="1400" b="0" i="0" u="none" strike="noStrike" kern="1200" cap="none" spc="0" normalizeH="0" baseline="0" noProof="0" dirty="0">
                <a:ln>
                  <a:noFill/>
                </a:ln>
                <a:solidFill>
                  <a:srgbClr val="313F48"/>
                </a:solidFill>
                <a:effectLst/>
                <a:uLnTx/>
                <a:uFillTx/>
                <a:latin typeface="Optima" panose="02000503060000020004" pitchFamily="2" charset="0"/>
                <a:ea typeface="Times New Roman" panose="02020603050405020304" pitchFamily="18" charset="0"/>
                <a:cs typeface="+mn-cs"/>
              </a:rPr>
              <a:t> kunst </a:t>
            </a:r>
            <a:r>
              <a:rPr kumimoji="0" lang="en-US" sz="1400" b="0" i="0" u="none" strike="noStrike" kern="1200" cap="none" spc="0" normalizeH="0" baseline="0" noProof="0" dirty="0" err="1">
                <a:ln>
                  <a:noFill/>
                </a:ln>
                <a:solidFill>
                  <a:srgbClr val="313F48"/>
                </a:solidFill>
                <a:effectLst/>
                <a:uLnTx/>
                <a:uFillTx/>
                <a:latin typeface="Optima" panose="02000503060000020004" pitchFamily="2" charset="0"/>
                <a:ea typeface="Times New Roman" panose="02020603050405020304" pitchFamily="18" charset="0"/>
                <a:cs typeface="+mn-cs"/>
              </a:rPr>
              <a:t>verreist</a:t>
            </a:r>
            <a:r>
              <a:rPr kumimoji="0" lang="en-US" sz="1400" b="0" i="0" u="none" strike="noStrike" kern="1200" cap="none" spc="0" normalizeH="0" baseline="0" noProof="0" dirty="0">
                <a:ln>
                  <a:noFill/>
                </a:ln>
                <a:solidFill>
                  <a:srgbClr val="313F48"/>
                </a:solidFill>
                <a:effectLst/>
                <a:uLnTx/>
                <a:uFillTx/>
                <a:latin typeface="Optima" panose="02000503060000020004" pitchFamily="2" charset="0"/>
                <a:ea typeface="Times New Roman" panose="02020603050405020304" pitchFamily="18" charset="0"/>
                <a:cs typeface="+mn-cs"/>
              </a:rPr>
              <a:t> </a:t>
            </a:r>
            <a:r>
              <a:rPr kumimoji="0" lang="en-US" sz="1400" b="0" i="0" u="none" strike="noStrike" kern="1200" cap="none" spc="0" normalizeH="0" baseline="0" noProof="0" dirty="0" err="1">
                <a:ln>
                  <a:noFill/>
                </a:ln>
                <a:solidFill>
                  <a:srgbClr val="313F48"/>
                </a:solidFill>
                <a:effectLst/>
                <a:uLnTx/>
                <a:uFillTx/>
                <a:latin typeface="Optima" panose="02000503060000020004" pitchFamily="2" charset="0"/>
                <a:ea typeface="Times New Roman" panose="02020603050405020304" pitchFamily="18" charset="0"/>
                <a:cs typeface="+mn-cs"/>
              </a:rPr>
              <a:t>geduld</a:t>
            </a:r>
            <a:r>
              <a:rPr kumimoji="0" lang="en-US" sz="1400" b="0" i="0" u="none" strike="noStrike" kern="1200" cap="none" spc="0" normalizeH="0" baseline="0" noProof="0" dirty="0">
                <a:ln>
                  <a:noFill/>
                </a:ln>
                <a:solidFill>
                  <a:srgbClr val="313F48"/>
                </a:solidFill>
                <a:effectLst/>
                <a:uLnTx/>
                <a:uFillTx/>
                <a:latin typeface="Optima" panose="02000503060000020004" pitchFamily="2" charset="0"/>
                <a:ea typeface="Times New Roman" panose="02020603050405020304" pitchFamily="18" charset="0"/>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13F48"/>
              </a:solidFill>
              <a:effectLst/>
              <a:uLnTx/>
              <a:uFillTx/>
              <a:latin typeface="Optima" panose="02000503060000020004" pitchFamily="2" charset="0"/>
              <a:ea typeface="Times New Roman" panose="02020603050405020304" pitchFamily="18"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313F48"/>
                </a:solidFill>
                <a:effectLst/>
                <a:uLnTx/>
                <a:uFillTx/>
                <a:latin typeface="Optima" panose="02000503060000020004" pitchFamily="2" charset="0"/>
                <a:ea typeface="Times New Roman" panose="02020603050405020304" pitchFamily="18" charset="0"/>
                <a:cs typeface="+mn-cs"/>
              </a:rPr>
              <a:t>Als</a:t>
            </a:r>
            <a:r>
              <a:rPr kumimoji="0" lang="en-US" sz="1000" b="0" i="0" u="none" strike="noStrike" kern="1200" cap="none" spc="0" normalizeH="0" baseline="0" noProof="0" dirty="0">
                <a:ln>
                  <a:noFill/>
                </a:ln>
                <a:solidFill>
                  <a:srgbClr val="313F48"/>
                </a:solidFill>
                <a:effectLst/>
                <a:uLnTx/>
                <a:uFillTx/>
                <a:latin typeface="Optima" panose="02000503060000020004" pitchFamily="2" charset="0"/>
                <a:ea typeface="Times New Roman" panose="02020603050405020304" pitchFamily="18" charset="0"/>
                <a:cs typeface="+mn-cs"/>
              </a:rPr>
              <a:t> </a:t>
            </a:r>
            <a:r>
              <a:rPr kumimoji="0" lang="en-US" sz="1000" b="0" i="0" u="none" strike="noStrike" kern="1200" cap="none" spc="0" normalizeH="0" baseline="0" noProof="0" dirty="0" err="1">
                <a:ln>
                  <a:noFill/>
                </a:ln>
                <a:solidFill>
                  <a:srgbClr val="313F48"/>
                </a:solidFill>
                <a:effectLst/>
                <a:uLnTx/>
                <a:uFillTx/>
                <a:latin typeface="Optima" panose="02000503060000020004" pitchFamily="2" charset="0"/>
                <a:ea typeface="Times New Roman" panose="02020603050405020304" pitchFamily="18" charset="0"/>
                <a:cs typeface="+mn-cs"/>
              </a:rPr>
              <a:t>uw</a:t>
            </a:r>
            <a:r>
              <a:rPr kumimoji="0" lang="en-US" sz="1000" b="0" i="0" u="none" strike="noStrike" kern="1200" cap="none" spc="0" normalizeH="0" baseline="0" noProof="0" dirty="0">
                <a:ln>
                  <a:noFill/>
                </a:ln>
                <a:solidFill>
                  <a:srgbClr val="313F48"/>
                </a:solidFill>
                <a:effectLst/>
                <a:uLnTx/>
                <a:uFillTx/>
                <a:latin typeface="Optima" panose="02000503060000020004" pitchFamily="2" charset="0"/>
                <a:ea typeface="Times New Roman" panose="02020603050405020304" pitchFamily="18" charset="0"/>
                <a:cs typeface="+mn-cs"/>
              </a:rPr>
              <a:t> </a:t>
            </a:r>
            <a:r>
              <a:rPr kumimoji="0" lang="en-US" sz="1000" b="0" i="0" u="none" strike="noStrike" kern="1200" cap="none" spc="0" normalizeH="0" baseline="0" noProof="0" dirty="0" err="1">
                <a:ln>
                  <a:noFill/>
                </a:ln>
                <a:solidFill>
                  <a:srgbClr val="313F48"/>
                </a:solidFill>
                <a:effectLst/>
                <a:uLnTx/>
                <a:uFillTx/>
                <a:latin typeface="Optima" panose="02000503060000020004" pitchFamily="2" charset="0"/>
                <a:ea typeface="Times New Roman" panose="02020603050405020304" pitchFamily="18" charset="0"/>
                <a:cs typeface="+mn-cs"/>
              </a:rPr>
              <a:t>tijd</a:t>
            </a:r>
            <a:r>
              <a:rPr kumimoji="0" lang="en-US" sz="1000" b="0" i="0" u="none" strike="noStrike" kern="1200" cap="none" spc="0" normalizeH="0" baseline="0" noProof="0" dirty="0">
                <a:ln>
                  <a:noFill/>
                </a:ln>
                <a:solidFill>
                  <a:srgbClr val="313F48"/>
                </a:solidFill>
                <a:effectLst/>
                <a:uLnTx/>
                <a:uFillTx/>
                <a:latin typeface="Optima" panose="02000503060000020004" pitchFamily="2" charset="0"/>
                <a:ea typeface="Times New Roman" panose="02020603050405020304" pitchFamily="18" charset="0"/>
                <a:cs typeface="+mn-cs"/>
              </a:rPr>
              <a:t> </a:t>
            </a:r>
            <a:r>
              <a:rPr kumimoji="0" lang="en-US" sz="1000" b="0" i="0" u="none" strike="noStrike" kern="1200" cap="none" spc="0" normalizeH="0" baseline="0" noProof="0" dirty="0" err="1">
                <a:ln>
                  <a:noFill/>
                </a:ln>
                <a:solidFill>
                  <a:srgbClr val="313F48"/>
                </a:solidFill>
                <a:effectLst/>
                <a:uLnTx/>
                <a:uFillTx/>
                <a:latin typeface="Optima" panose="02000503060000020004" pitchFamily="2" charset="0"/>
                <a:ea typeface="Times New Roman" panose="02020603050405020304" pitchFamily="18" charset="0"/>
                <a:cs typeface="+mn-cs"/>
              </a:rPr>
              <a:t>beperkt</a:t>
            </a:r>
            <a:r>
              <a:rPr kumimoji="0" lang="en-US" sz="1000" b="0" i="0" u="none" strike="noStrike" kern="1200" cap="none" spc="0" normalizeH="0" baseline="0" noProof="0" dirty="0">
                <a:ln>
                  <a:noFill/>
                </a:ln>
                <a:solidFill>
                  <a:srgbClr val="313F48"/>
                </a:solidFill>
                <a:effectLst/>
                <a:uLnTx/>
                <a:uFillTx/>
                <a:latin typeface="Optima" panose="02000503060000020004" pitchFamily="2" charset="0"/>
                <a:ea typeface="Times New Roman" panose="02020603050405020304" pitchFamily="18" charset="0"/>
                <a:cs typeface="+mn-cs"/>
              </a:rPr>
              <a:t> is, </a:t>
            </a:r>
            <a:r>
              <a:rPr kumimoji="0" lang="en-US" sz="1000" b="0" i="0" u="none" strike="noStrike" kern="1200" cap="none" spc="0" normalizeH="0" baseline="0" noProof="0" dirty="0" err="1">
                <a:ln>
                  <a:noFill/>
                </a:ln>
                <a:solidFill>
                  <a:srgbClr val="313F48"/>
                </a:solidFill>
                <a:effectLst/>
                <a:uLnTx/>
                <a:uFillTx/>
                <a:latin typeface="Optima" panose="02000503060000020004" pitchFamily="2" charset="0"/>
                <a:ea typeface="Times New Roman" panose="02020603050405020304" pitchFamily="18" charset="0"/>
                <a:cs typeface="+mn-cs"/>
              </a:rPr>
              <a:t>gelieve</a:t>
            </a:r>
            <a:r>
              <a:rPr kumimoji="0" lang="en-US" sz="1000" b="0" i="0" u="none" strike="noStrike" kern="1200" cap="none" spc="0" normalizeH="0" baseline="0" noProof="0" dirty="0">
                <a:ln>
                  <a:noFill/>
                </a:ln>
                <a:solidFill>
                  <a:srgbClr val="313F48"/>
                </a:solidFill>
                <a:effectLst/>
                <a:uLnTx/>
                <a:uFillTx/>
                <a:latin typeface="Optima" panose="02000503060000020004" pitchFamily="2" charset="0"/>
                <a:ea typeface="Times New Roman" panose="02020603050405020304" pitchFamily="18" charset="0"/>
                <a:cs typeface="+mn-cs"/>
              </a:rPr>
              <a:t> </a:t>
            </a:r>
            <a:r>
              <a:rPr kumimoji="0" lang="en-US" sz="1000" b="0" i="0" u="none" strike="noStrike" kern="1200" cap="none" spc="0" normalizeH="0" baseline="0" noProof="0" dirty="0" err="1">
                <a:ln>
                  <a:noFill/>
                </a:ln>
                <a:solidFill>
                  <a:srgbClr val="313F48"/>
                </a:solidFill>
                <a:effectLst/>
                <a:uLnTx/>
                <a:uFillTx/>
                <a:latin typeface="Optima" panose="02000503060000020004" pitchFamily="2" charset="0"/>
                <a:ea typeface="Times New Roman" panose="02020603050405020304" pitchFamily="18" charset="0"/>
                <a:cs typeface="+mn-cs"/>
              </a:rPr>
              <a:t>ons</a:t>
            </a:r>
            <a:r>
              <a:rPr kumimoji="0" lang="en-US" sz="1000" b="0" i="0" u="none" strike="noStrike" kern="1200" cap="none" spc="0" normalizeH="0" baseline="0" noProof="0" dirty="0">
                <a:ln>
                  <a:noFill/>
                </a:ln>
                <a:solidFill>
                  <a:srgbClr val="313F48"/>
                </a:solidFill>
                <a:effectLst/>
                <a:uLnTx/>
                <a:uFillTx/>
                <a:latin typeface="Optima" panose="02000503060000020004" pitchFamily="2" charset="0"/>
                <a:ea typeface="Times New Roman" panose="02020603050405020304" pitchFamily="18" charset="0"/>
                <a:cs typeface="+mn-cs"/>
              </a:rPr>
              <a:t> </a:t>
            </a:r>
            <a:r>
              <a:rPr kumimoji="0" lang="en-US" sz="1000" b="0" i="0" u="none" strike="noStrike" kern="1200" cap="none" spc="0" normalizeH="0" baseline="0" noProof="0" dirty="0" err="1">
                <a:ln>
                  <a:noFill/>
                </a:ln>
                <a:solidFill>
                  <a:srgbClr val="313F48"/>
                </a:solidFill>
                <a:effectLst/>
                <a:uLnTx/>
                <a:uFillTx/>
                <a:latin typeface="Optima" panose="02000503060000020004" pitchFamily="2" charset="0"/>
                <a:ea typeface="Times New Roman" panose="02020603050405020304" pitchFamily="18" charset="0"/>
                <a:cs typeface="+mn-cs"/>
              </a:rPr>
              <a:t>dit</a:t>
            </a:r>
            <a:r>
              <a:rPr kumimoji="0" lang="en-US" sz="1000" b="0" i="0" u="none" strike="noStrike" kern="1200" cap="none" spc="0" normalizeH="0" baseline="0" noProof="0" dirty="0">
                <a:ln>
                  <a:noFill/>
                </a:ln>
                <a:solidFill>
                  <a:srgbClr val="313F48"/>
                </a:solidFill>
                <a:effectLst/>
                <a:uLnTx/>
                <a:uFillTx/>
                <a:latin typeface="Optima" panose="02000503060000020004" pitchFamily="2" charset="0"/>
                <a:ea typeface="Times New Roman" panose="02020603050405020304" pitchFamily="18" charset="0"/>
                <a:cs typeface="+mn-cs"/>
              </a:rPr>
              <a:t> </a:t>
            </a:r>
            <a:r>
              <a:rPr kumimoji="0" lang="en-US" sz="1000" b="0" i="0" u="none" strike="noStrike" kern="1200" cap="none" spc="0" normalizeH="0" baseline="0" noProof="0" dirty="0" err="1">
                <a:ln>
                  <a:noFill/>
                </a:ln>
                <a:solidFill>
                  <a:srgbClr val="313F48"/>
                </a:solidFill>
                <a:effectLst/>
                <a:uLnTx/>
                <a:uFillTx/>
                <a:latin typeface="Optima" panose="02000503060000020004" pitchFamily="2" charset="0"/>
                <a:ea typeface="Times New Roman" panose="02020603050405020304" pitchFamily="18" charset="0"/>
                <a:cs typeface="+mn-cs"/>
              </a:rPr>
              <a:t>te</a:t>
            </a:r>
            <a:r>
              <a:rPr kumimoji="0" lang="en-US" sz="1000" b="0" i="0" u="none" strike="noStrike" kern="1200" cap="none" spc="0" normalizeH="0" baseline="0" noProof="0" dirty="0">
                <a:ln>
                  <a:noFill/>
                </a:ln>
                <a:solidFill>
                  <a:srgbClr val="313F48"/>
                </a:solidFill>
                <a:effectLst/>
                <a:uLnTx/>
                <a:uFillTx/>
                <a:latin typeface="Optima" panose="02000503060000020004" pitchFamily="2" charset="0"/>
                <a:ea typeface="Times New Roman" panose="02020603050405020304" pitchFamily="18" charset="0"/>
                <a:cs typeface="+mn-cs"/>
              </a:rPr>
              <a:t> </a:t>
            </a:r>
            <a:r>
              <a:rPr kumimoji="0" lang="en-US" sz="1000" b="0" i="0" u="none" strike="noStrike" kern="1200" cap="none" spc="0" normalizeH="0" baseline="0" noProof="0" dirty="0" err="1">
                <a:ln>
                  <a:noFill/>
                </a:ln>
                <a:solidFill>
                  <a:srgbClr val="313F48"/>
                </a:solidFill>
                <a:effectLst/>
                <a:uLnTx/>
                <a:uFillTx/>
                <a:latin typeface="Optima" panose="02000503060000020004" pitchFamily="2" charset="0"/>
                <a:ea typeface="Times New Roman" panose="02020603050405020304" pitchFamily="18" charset="0"/>
                <a:cs typeface="+mn-cs"/>
              </a:rPr>
              <a:t>melden</a:t>
            </a:r>
            <a:r>
              <a:rPr kumimoji="0" lang="en-US" sz="1000" b="0" i="0" u="none" strike="noStrike" kern="1200" cap="none" spc="0" normalizeH="0" baseline="0" noProof="0" dirty="0">
                <a:ln>
                  <a:noFill/>
                </a:ln>
                <a:solidFill>
                  <a:srgbClr val="313F48"/>
                </a:solidFill>
                <a:effectLst/>
                <a:uLnTx/>
                <a:uFillTx/>
                <a:latin typeface="Optima" panose="02000503060000020004" pitchFamily="2" charset="0"/>
                <a:ea typeface="Times New Roman" panose="02020603050405020304" pitchFamily="18" charset="0"/>
                <a:cs typeface="+mn-cs"/>
              </a:rPr>
              <a:t> </a:t>
            </a:r>
            <a:r>
              <a:rPr kumimoji="0" lang="en-US" sz="1000" b="0" i="0" u="none" strike="noStrike" kern="1200" cap="none" spc="0" normalizeH="0" baseline="0" noProof="0" dirty="0" err="1">
                <a:ln>
                  <a:noFill/>
                </a:ln>
                <a:solidFill>
                  <a:srgbClr val="313F48"/>
                </a:solidFill>
                <a:effectLst/>
                <a:uLnTx/>
                <a:uFillTx/>
                <a:latin typeface="Optima" panose="02000503060000020004" pitchFamily="2" charset="0"/>
                <a:ea typeface="Times New Roman" panose="02020603050405020304" pitchFamily="18" charset="0"/>
                <a:cs typeface="+mn-cs"/>
              </a:rPr>
              <a:t>bij</a:t>
            </a:r>
            <a:r>
              <a:rPr kumimoji="0" lang="en-US" sz="1000" b="0" i="0" u="none" strike="noStrike" kern="1200" cap="none" spc="0" normalizeH="0" baseline="0" noProof="0" dirty="0">
                <a:ln>
                  <a:noFill/>
                </a:ln>
                <a:solidFill>
                  <a:srgbClr val="313F48"/>
                </a:solidFill>
                <a:effectLst/>
                <a:uLnTx/>
                <a:uFillTx/>
                <a:latin typeface="Optima" panose="02000503060000020004" pitchFamily="2" charset="0"/>
                <a:ea typeface="Times New Roman" panose="02020603050405020304" pitchFamily="18" charset="0"/>
                <a:cs typeface="+mn-cs"/>
              </a:rPr>
              <a:t> </a:t>
            </a:r>
            <a:r>
              <a:rPr kumimoji="0" lang="en-US" sz="1000" b="0" i="0" u="none" strike="noStrike" kern="1200" cap="none" spc="0" normalizeH="0" baseline="0" noProof="0" dirty="0" err="1">
                <a:ln>
                  <a:noFill/>
                </a:ln>
                <a:solidFill>
                  <a:srgbClr val="313F48"/>
                </a:solidFill>
                <a:effectLst/>
                <a:uLnTx/>
                <a:uFillTx/>
                <a:latin typeface="Optima" panose="02000503060000020004" pitchFamily="2" charset="0"/>
                <a:ea typeface="Times New Roman" panose="02020603050405020304" pitchFamily="18" charset="0"/>
                <a:cs typeface="+mn-cs"/>
              </a:rPr>
              <a:t>aankomst</a:t>
            </a:r>
            <a:r>
              <a:rPr kumimoji="0" lang="en-US" sz="1000" b="0" i="0" u="none" strike="noStrike" kern="1200" cap="none" spc="0" normalizeH="0" baseline="0" noProof="0" dirty="0">
                <a:ln>
                  <a:noFill/>
                </a:ln>
                <a:solidFill>
                  <a:srgbClr val="313F48"/>
                </a:solidFill>
                <a:effectLst/>
                <a:uLnTx/>
                <a:uFillTx/>
                <a:latin typeface="Optima" panose="02000503060000020004" pitchFamily="2" charset="0"/>
                <a:ea typeface="Times New Roman" panose="02020603050405020304" pitchFamily="18" charset="0"/>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313F48"/>
                </a:solidFill>
                <a:effectLst/>
                <a:uLnTx/>
                <a:uFillTx/>
                <a:latin typeface="Optima" panose="02000503060000020004" pitchFamily="2" charset="0"/>
                <a:ea typeface="Times New Roman" panose="02020603050405020304" pitchFamily="18" charset="0"/>
                <a:cs typeface="+mn-cs"/>
              </a:rPr>
              <a:t>en</a:t>
            </a:r>
            <a:r>
              <a:rPr kumimoji="0" lang="en-US" sz="1000" b="0" i="0" u="none" strike="noStrike" kern="1200" cap="none" spc="0" normalizeH="0" baseline="0" noProof="0" dirty="0">
                <a:ln>
                  <a:noFill/>
                </a:ln>
                <a:solidFill>
                  <a:srgbClr val="313F48"/>
                </a:solidFill>
                <a:effectLst/>
                <a:uLnTx/>
                <a:uFillTx/>
                <a:latin typeface="Optima" panose="02000503060000020004" pitchFamily="2" charset="0"/>
                <a:ea typeface="Times New Roman" panose="02020603050405020304" pitchFamily="18" charset="0"/>
                <a:cs typeface="+mn-cs"/>
              </a:rPr>
              <a:t> we </a:t>
            </a:r>
            <a:r>
              <a:rPr kumimoji="0" lang="en-US" sz="1000" b="0" i="0" u="none" strike="noStrike" kern="1200" cap="none" spc="0" normalizeH="0" baseline="0" noProof="0" dirty="0" err="1">
                <a:ln>
                  <a:noFill/>
                </a:ln>
                <a:solidFill>
                  <a:srgbClr val="313F48"/>
                </a:solidFill>
                <a:effectLst/>
                <a:uLnTx/>
                <a:uFillTx/>
                <a:latin typeface="Optima" panose="02000503060000020004" pitchFamily="2" charset="0"/>
                <a:ea typeface="Times New Roman" panose="02020603050405020304" pitchFamily="18" charset="0"/>
                <a:cs typeface="+mn-cs"/>
              </a:rPr>
              <a:t>streven</a:t>
            </a:r>
            <a:r>
              <a:rPr kumimoji="0" lang="en-US" sz="1000" b="0" i="0" u="none" strike="noStrike" kern="1200" cap="none" spc="0" normalizeH="0" baseline="0" noProof="0" dirty="0">
                <a:ln>
                  <a:noFill/>
                </a:ln>
                <a:solidFill>
                  <a:srgbClr val="313F48"/>
                </a:solidFill>
                <a:effectLst/>
                <a:uLnTx/>
                <a:uFillTx/>
                <a:latin typeface="Optima" panose="02000503060000020004" pitchFamily="2" charset="0"/>
                <a:ea typeface="Times New Roman" panose="02020603050405020304" pitchFamily="18" charset="0"/>
                <a:cs typeface="+mn-cs"/>
              </a:rPr>
              <a:t> </a:t>
            </a:r>
            <a:r>
              <a:rPr kumimoji="0" lang="en-US" sz="1000" b="0" i="0" u="none" strike="noStrike" kern="1200" cap="none" spc="0" normalizeH="0" baseline="0" noProof="0" dirty="0" err="1">
                <a:ln>
                  <a:noFill/>
                </a:ln>
                <a:solidFill>
                  <a:srgbClr val="313F48"/>
                </a:solidFill>
                <a:effectLst/>
                <a:uLnTx/>
                <a:uFillTx/>
                <a:latin typeface="Optima" panose="02000503060000020004" pitchFamily="2" charset="0"/>
                <a:ea typeface="Times New Roman" panose="02020603050405020304" pitchFamily="18" charset="0"/>
                <a:cs typeface="+mn-cs"/>
              </a:rPr>
              <a:t>ernaar</a:t>
            </a:r>
            <a:r>
              <a:rPr kumimoji="0" lang="en-US" sz="1000" b="0" i="0" u="none" strike="noStrike" kern="1200" cap="none" spc="0" normalizeH="0" baseline="0" noProof="0" dirty="0">
                <a:ln>
                  <a:noFill/>
                </a:ln>
                <a:solidFill>
                  <a:srgbClr val="313F48"/>
                </a:solidFill>
                <a:effectLst/>
                <a:uLnTx/>
                <a:uFillTx/>
                <a:latin typeface="Optima" panose="02000503060000020004" pitchFamily="2" charset="0"/>
                <a:ea typeface="Times New Roman" panose="02020603050405020304" pitchFamily="18" charset="0"/>
                <a:cs typeface="+mn-cs"/>
              </a:rPr>
              <a:t> u zo </a:t>
            </a:r>
            <a:r>
              <a:rPr kumimoji="0" lang="en-US" sz="1000" b="0" i="0" u="none" strike="noStrike" kern="1200" cap="none" spc="0" normalizeH="0" baseline="0" noProof="0" dirty="0" err="1">
                <a:ln>
                  <a:noFill/>
                </a:ln>
                <a:solidFill>
                  <a:srgbClr val="313F48"/>
                </a:solidFill>
                <a:effectLst/>
                <a:uLnTx/>
                <a:uFillTx/>
                <a:latin typeface="Optima" panose="02000503060000020004" pitchFamily="2" charset="0"/>
                <a:ea typeface="Times New Roman" panose="02020603050405020304" pitchFamily="18" charset="0"/>
                <a:cs typeface="+mn-cs"/>
              </a:rPr>
              <a:t>snel</a:t>
            </a:r>
            <a:r>
              <a:rPr kumimoji="0" lang="en-US" sz="1000" b="0" i="0" u="none" strike="noStrike" kern="1200" cap="none" spc="0" normalizeH="0" baseline="0" noProof="0" dirty="0">
                <a:ln>
                  <a:noFill/>
                </a:ln>
                <a:solidFill>
                  <a:srgbClr val="313F48"/>
                </a:solidFill>
                <a:effectLst/>
                <a:uLnTx/>
                <a:uFillTx/>
                <a:latin typeface="Optima" panose="02000503060000020004" pitchFamily="2" charset="0"/>
                <a:ea typeface="Times New Roman" panose="02020603050405020304" pitchFamily="18" charset="0"/>
                <a:cs typeface="+mn-cs"/>
              </a:rPr>
              <a:t> </a:t>
            </a:r>
            <a:r>
              <a:rPr kumimoji="0" lang="en-US" sz="1000" b="0" i="0" u="none" strike="noStrike" kern="1200" cap="none" spc="0" normalizeH="0" baseline="0" noProof="0" dirty="0" err="1">
                <a:ln>
                  <a:noFill/>
                </a:ln>
                <a:solidFill>
                  <a:srgbClr val="313F48"/>
                </a:solidFill>
                <a:effectLst/>
                <a:uLnTx/>
                <a:uFillTx/>
                <a:latin typeface="Optima" panose="02000503060000020004" pitchFamily="2" charset="0"/>
                <a:ea typeface="Times New Roman" panose="02020603050405020304" pitchFamily="18" charset="0"/>
                <a:cs typeface="+mn-cs"/>
              </a:rPr>
              <a:t>mogelijk</a:t>
            </a:r>
            <a:r>
              <a:rPr kumimoji="0" lang="en-US" sz="1000" b="0" i="0" u="none" strike="noStrike" kern="1200" cap="none" spc="0" normalizeH="0" baseline="0" noProof="0" dirty="0">
                <a:ln>
                  <a:noFill/>
                </a:ln>
                <a:solidFill>
                  <a:srgbClr val="313F48"/>
                </a:solidFill>
                <a:effectLst/>
                <a:uLnTx/>
                <a:uFillTx/>
                <a:latin typeface="Optima" panose="02000503060000020004" pitchFamily="2" charset="0"/>
                <a:ea typeface="Times New Roman" panose="02020603050405020304" pitchFamily="18" charset="0"/>
                <a:cs typeface="+mn-cs"/>
              </a:rPr>
              <a:t> </a:t>
            </a:r>
            <a:r>
              <a:rPr kumimoji="0" lang="en-US" sz="1000" b="0" i="0" u="none" strike="noStrike" kern="1200" cap="none" spc="0" normalizeH="0" baseline="0" noProof="0" dirty="0" err="1">
                <a:ln>
                  <a:noFill/>
                </a:ln>
                <a:solidFill>
                  <a:srgbClr val="313F48"/>
                </a:solidFill>
                <a:effectLst/>
                <a:uLnTx/>
                <a:uFillTx/>
                <a:latin typeface="Optima" panose="02000503060000020004" pitchFamily="2" charset="0"/>
                <a:ea typeface="Times New Roman" panose="02020603050405020304" pitchFamily="18" charset="0"/>
                <a:cs typeface="+mn-cs"/>
              </a:rPr>
              <a:t>te</a:t>
            </a:r>
            <a:r>
              <a:rPr kumimoji="0" lang="en-US" sz="1000" b="0" i="0" u="none" strike="noStrike" kern="1200" cap="none" spc="0" normalizeH="0" baseline="0" noProof="0" dirty="0">
                <a:ln>
                  <a:noFill/>
                </a:ln>
                <a:solidFill>
                  <a:srgbClr val="313F48"/>
                </a:solidFill>
                <a:effectLst/>
                <a:uLnTx/>
                <a:uFillTx/>
                <a:latin typeface="Optima" panose="02000503060000020004" pitchFamily="2" charset="0"/>
                <a:ea typeface="Times New Roman" panose="02020603050405020304" pitchFamily="18" charset="0"/>
                <a:cs typeface="+mn-cs"/>
              </a:rPr>
              <a:t> </a:t>
            </a:r>
            <a:r>
              <a:rPr kumimoji="0" lang="en-US" sz="1000" b="0" i="0" u="none" strike="noStrike" kern="1200" cap="none" spc="0" normalizeH="0" baseline="0" noProof="0" dirty="0" err="1">
                <a:ln>
                  <a:noFill/>
                </a:ln>
                <a:solidFill>
                  <a:srgbClr val="313F48"/>
                </a:solidFill>
                <a:effectLst/>
                <a:uLnTx/>
                <a:uFillTx/>
                <a:latin typeface="Optima" panose="02000503060000020004" pitchFamily="2" charset="0"/>
                <a:ea typeface="Times New Roman" panose="02020603050405020304" pitchFamily="18" charset="0"/>
                <a:cs typeface="+mn-cs"/>
              </a:rPr>
              <a:t>bedienen</a:t>
            </a:r>
            <a:r>
              <a:rPr kumimoji="0" lang="en-US" sz="1000" b="0" i="0" u="none" strike="noStrike" kern="1200" cap="none" spc="0" normalizeH="0" baseline="0" noProof="0" dirty="0">
                <a:ln>
                  <a:noFill/>
                </a:ln>
                <a:solidFill>
                  <a:srgbClr val="313F48"/>
                </a:solidFill>
                <a:effectLst/>
                <a:uLnTx/>
                <a:uFillTx/>
                <a:latin typeface="Optima" panose="02000503060000020004" pitchFamily="2" charset="0"/>
                <a:ea typeface="Times New Roman" panose="02020603050405020304" pitchFamily="18" charset="0"/>
                <a:cs typeface="+mn-cs"/>
              </a:rPr>
              <a:t>.</a:t>
            </a:r>
            <a:endParaRPr lang="fr-BE" sz="1000" i="0" dirty="0">
              <a:solidFill>
                <a:srgbClr val="313F48"/>
              </a:solidFill>
              <a:effectLst/>
              <a:latin typeface="Optima" panose="02000503060000020004" pitchFamily="2" charset="0"/>
              <a:ea typeface="Times New Roman" panose="02020603050405020304" pitchFamily="18" charset="0"/>
            </a:endParaRPr>
          </a:p>
          <a:p>
            <a:pPr algn="ctr">
              <a:spcAft>
                <a:spcPts val="0"/>
              </a:spcAft>
            </a:pPr>
            <a:endParaRPr lang="fr-BE" sz="1200" i="0" dirty="0">
              <a:solidFill>
                <a:srgbClr val="313F48"/>
              </a:solidFill>
              <a:effectLst/>
              <a:latin typeface="Optima" panose="02000503060000020004" pitchFamily="2" charset="0"/>
              <a:ea typeface="Times New Roman" panose="02020603050405020304" pitchFamily="18" charset="0"/>
            </a:endParaRPr>
          </a:p>
          <a:p>
            <a:pPr algn="ctr">
              <a:spcAft>
                <a:spcPts val="0"/>
              </a:spcAft>
            </a:pPr>
            <a:r>
              <a:rPr lang="fr-BE" sz="1600" i="0" dirty="0">
                <a:solidFill>
                  <a:srgbClr val="313F48"/>
                </a:solidFill>
                <a:effectLst/>
                <a:latin typeface="Optima" panose="02000503060000020004" pitchFamily="2" charset="0"/>
                <a:ea typeface="Times New Roman" panose="02020603050405020304" pitchFamily="18" charset="0"/>
                <a:sym typeface="Wingdings" pitchFamily="2" charset="2"/>
              </a:rPr>
              <a:t></a:t>
            </a:r>
            <a:r>
              <a:rPr lang="fr-BE" sz="1200" i="0" dirty="0">
                <a:solidFill>
                  <a:srgbClr val="313F48"/>
                </a:solidFill>
                <a:effectLst/>
                <a:latin typeface="Optima" panose="02000503060000020004" pitchFamily="2" charset="0"/>
                <a:ea typeface="Times New Roman" panose="02020603050405020304" pitchFamily="18" charset="0"/>
              </a:rPr>
              <a:t> </a:t>
            </a:r>
          </a:p>
          <a:p>
            <a:pPr algn="ctr">
              <a:spcAft>
                <a:spcPts val="0"/>
              </a:spcAft>
            </a:pPr>
            <a:endParaRPr lang="fr-BE" sz="1200" i="0" dirty="0">
              <a:solidFill>
                <a:srgbClr val="313F48"/>
              </a:solidFill>
              <a:effectLst/>
              <a:latin typeface="Optima" panose="02000503060000020004" pitchFamily="2" charset="0"/>
              <a:ea typeface="Times New Roman" panose="02020603050405020304" pitchFamily="18" charset="0"/>
            </a:endParaRPr>
          </a:p>
          <a:p>
            <a:pPr algn="ctr">
              <a:spcAft>
                <a:spcPts val="0"/>
              </a:spcAft>
            </a:pPr>
            <a:r>
              <a:rPr lang="en-US" sz="1400" b="0" i="0" kern="1200" dirty="0">
                <a:solidFill>
                  <a:srgbClr val="313F48"/>
                </a:solidFill>
                <a:effectLst/>
                <a:latin typeface="Optima" panose="02000503060000020004" pitchFamily="2" charset="0"/>
                <a:ea typeface="Times New Roman" panose="02020603050405020304" pitchFamily="18" charset="0"/>
                <a:cs typeface="+mn-cs"/>
              </a:rPr>
              <a:t>Cooking is an art and art deserves patience.</a:t>
            </a:r>
            <a:endParaRPr lang="fr-BE" sz="1400" b="0" i="0" kern="1200" dirty="0">
              <a:solidFill>
                <a:srgbClr val="313F48"/>
              </a:solidFill>
              <a:effectLst/>
              <a:latin typeface="Optima" panose="02000503060000020004" pitchFamily="2" charset="0"/>
              <a:ea typeface="Times New Roman" panose="02020603050405020304" pitchFamily="18" charset="0"/>
              <a:cs typeface="+mn-cs"/>
            </a:endParaRPr>
          </a:p>
          <a:p>
            <a:pPr algn="ctr">
              <a:lnSpc>
                <a:spcPts val="800"/>
              </a:lnSpc>
              <a:spcAft>
                <a:spcPts val="0"/>
              </a:spcAft>
            </a:pPr>
            <a:endParaRPr lang="en-US" sz="1200" i="0" dirty="0">
              <a:solidFill>
                <a:srgbClr val="313F48"/>
              </a:solidFill>
              <a:effectLst/>
              <a:latin typeface="Optima" panose="02000503060000020004" pitchFamily="2" charset="0"/>
              <a:ea typeface="Times New Roman" panose="02020603050405020304" pitchFamily="18" charset="0"/>
            </a:endParaRPr>
          </a:p>
          <a:p>
            <a:pPr algn="ctr">
              <a:spcAft>
                <a:spcPts val="0"/>
              </a:spcAft>
            </a:pPr>
            <a:r>
              <a:rPr lang="en-US" sz="1000" i="0" dirty="0">
                <a:solidFill>
                  <a:srgbClr val="313F48"/>
                </a:solidFill>
                <a:effectLst/>
                <a:latin typeface="Optima" panose="02000503060000020004" pitchFamily="2" charset="0"/>
                <a:ea typeface="Times New Roman" panose="02020603050405020304" pitchFamily="18" charset="0"/>
              </a:rPr>
              <a:t>If your time is limited, please notify us on arrival </a:t>
            </a:r>
            <a:br>
              <a:rPr lang="en-US" sz="1000" i="0" dirty="0">
                <a:solidFill>
                  <a:srgbClr val="313F48"/>
                </a:solidFill>
                <a:effectLst/>
                <a:latin typeface="Optima" panose="02000503060000020004" pitchFamily="2" charset="0"/>
                <a:ea typeface="Times New Roman" panose="02020603050405020304" pitchFamily="18" charset="0"/>
              </a:rPr>
            </a:br>
            <a:r>
              <a:rPr lang="en-US" sz="1000" i="0" dirty="0">
                <a:solidFill>
                  <a:srgbClr val="313F48"/>
                </a:solidFill>
                <a:effectLst/>
                <a:latin typeface="Optima" panose="02000503060000020004" pitchFamily="2" charset="0"/>
                <a:ea typeface="Times New Roman" panose="02020603050405020304" pitchFamily="18" charset="0"/>
              </a:rPr>
              <a:t>and we will strive to serve you as quickly as possible.</a:t>
            </a:r>
            <a:endParaRPr lang="fr-BE" sz="1000" i="0" dirty="0">
              <a:solidFill>
                <a:srgbClr val="313F48"/>
              </a:solidFill>
              <a:effectLst/>
              <a:latin typeface="Optima" panose="02000503060000020004" pitchFamily="2" charset="0"/>
              <a:ea typeface="Times New Roman" panose="02020603050405020304" pitchFamily="18" charset="0"/>
            </a:endParaRPr>
          </a:p>
        </p:txBody>
      </p:sp>
      <p:pic>
        <p:nvPicPr>
          <p:cNvPr id="12" name="Image 11" descr="Une image contenant oiseau&#10;&#10;Description générée automatiquement">
            <a:extLst>
              <a:ext uri="{FF2B5EF4-FFF2-40B4-BE49-F238E27FC236}">
                <a16:creationId xmlns:a16="http://schemas.microsoft.com/office/drawing/2014/main" xmlns="" id="{8756128A-E549-784E-9D2B-60C7C02D520F}"/>
              </a:ext>
            </a:extLst>
          </p:cNvPr>
          <p:cNvPicPr>
            <a:picLocks noChangeAspect="1"/>
          </p:cNvPicPr>
          <p:nvPr userDrawn="1"/>
        </p:nvPicPr>
        <p:blipFill>
          <a:blip r:embed="rId4"/>
          <a:stretch>
            <a:fillRect/>
          </a:stretch>
        </p:blipFill>
        <p:spPr>
          <a:xfrm>
            <a:off x="10784446" y="9501036"/>
            <a:ext cx="1110133" cy="852879"/>
          </a:xfrm>
          <a:prstGeom prst="rect">
            <a:avLst/>
          </a:prstGeom>
        </p:spPr>
      </p:pic>
      <p:pic>
        <p:nvPicPr>
          <p:cNvPr id="13" name="Image 12" descr="Une image contenant dessin&#10;&#10;Description générée automatiquement">
            <a:extLst>
              <a:ext uri="{FF2B5EF4-FFF2-40B4-BE49-F238E27FC236}">
                <a16:creationId xmlns:a16="http://schemas.microsoft.com/office/drawing/2014/main" xmlns="" id="{52BB3880-144E-724A-AC5B-B959E3C396A9}"/>
              </a:ext>
            </a:extLst>
          </p:cNvPr>
          <p:cNvPicPr>
            <a:picLocks noChangeAspect="1"/>
          </p:cNvPicPr>
          <p:nvPr userDrawn="1"/>
        </p:nvPicPr>
        <p:blipFill>
          <a:blip r:embed="rId3"/>
          <a:stretch>
            <a:fillRect/>
          </a:stretch>
        </p:blipFill>
        <p:spPr>
          <a:xfrm>
            <a:off x="2862468" y="170108"/>
            <a:ext cx="1731927" cy="345575"/>
          </a:xfrm>
          <a:prstGeom prst="rect">
            <a:avLst/>
          </a:prstGeom>
        </p:spPr>
      </p:pic>
    </p:spTree>
    <p:extLst>
      <p:ext uri="{BB962C8B-B14F-4D97-AF65-F5344CB8AC3E}">
        <p14:creationId xmlns:p14="http://schemas.microsoft.com/office/powerpoint/2010/main" val="118331372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367" userDrawn="1">
          <p15:clr>
            <a:srgbClr val="F26B43"/>
          </p15:clr>
        </p15:guide>
        <p15:guide id="2" pos="47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descr="Une image contenant dessin&#10;&#10;Description générée automatiquement">
            <a:extLst>
              <a:ext uri="{FF2B5EF4-FFF2-40B4-BE49-F238E27FC236}">
                <a16:creationId xmlns:a16="http://schemas.microsoft.com/office/drawing/2014/main" xmlns="" id="{C4D15F45-C243-194E-B316-013FDECA41C2}"/>
              </a:ext>
            </a:extLst>
          </p:cNvPr>
          <p:cNvPicPr>
            <a:picLocks noChangeAspect="1"/>
          </p:cNvPicPr>
          <p:nvPr userDrawn="1"/>
        </p:nvPicPr>
        <p:blipFill>
          <a:blip r:embed="rId3"/>
          <a:stretch>
            <a:fillRect/>
          </a:stretch>
        </p:blipFill>
        <p:spPr>
          <a:xfrm>
            <a:off x="2862468" y="139628"/>
            <a:ext cx="1731927" cy="345575"/>
          </a:xfrm>
          <a:prstGeom prst="rect">
            <a:avLst/>
          </a:prstGeom>
        </p:spPr>
      </p:pic>
      <p:pic>
        <p:nvPicPr>
          <p:cNvPr id="8" name="Image 7" descr="Une image contenant dessin&#10;&#10;Description générée automatiquement">
            <a:extLst>
              <a:ext uri="{FF2B5EF4-FFF2-40B4-BE49-F238E27FC236}">
                <a16:creationId xmlns:a16="http://schemas.microsoft.com/office/drawing/2014/main" xmlns="" id="{843CCC23-DB68-554C-8D79-A6EA814173C1}"/>
              </a:ext>
            </a:extLst>
          </p:cNvPr>
          <p:cNvPicPr>
            <a:picLocks noChangeAspect="1"/>
          </p:cNvPicPr>
          <p:nvPr userDrawn="1"/>
        </p:nvPicPr>
        <p:blipFill>
          <a:blip r:embed="rId3"/>
          <a:stretch>
            <a:fillRect/>
          </a:stretch>
        </p:blipFill>
        <p:spPr>
          <a:xfrm>
            <a:off x="10524957" y="139627"/>
            <a:ext cx="1731927" cy="345575"/>
          </a:xfrm>
          <a:prstGeom prst="rect">
            <a:avLst/>
          </a:prstGeom>
        </p:spPr>
      </p:pic>
    </p:spTree>
    <p:extLst>
      <p:ext uri="{BB962C8B-B14F-4D97-AF65-F5344CB8AC3E}">
        <p14:creationId xmlns:p14="http://schemas.microsoft.com/office/powerpoint/2010/main" val="59417921"/>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7" userDrawn="1">
          <p15:clr>
            <a:srgbClr val="F26B43"/>
          </p15:clr>
        </p15:guide>
        <p15:guide id="2" pos="476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jpg"/><Relationship Id="rId4" Type="http://schemas.openxmlformats.org/officeDocument/2006/relationships/hyperlink" Target="http://www.childreninafric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9FC52DA-4664-9447-940F-6734D512D504}"/>
              </a:ext>
            </a:extLst>
          </p:cNvPr>
          <p:cNvSpPr/>
          <p:nvPr/>
        </p:nvSpPr>
        <p:spPr>
          <a:xfrm>
            <a:off x="5359156" y="9172615"/>
            <a:ext cx="1664497" cy="369332"/>
          </a:xfrm>
          <a:prstGeom prst="rect">
            <a:avLst/>
          </a:prstGeom>
        </p:spPr>
        <p:txBody>
          <a:bodyPr wrap="square">
            <a:spAutoFit/>
          </a:bodyPr>
          <a:lstStyle/>
          <a:p>
            <a:endParaRPr lang="fr-BE" dirty="0">
              <a:solidFill>
                <a:srgbClr val="313F48"/>
              </a:solidFill>
            </a:endParaRPr>
          </a:p>
        </p:txBody>
      </p:sp>
      <p:sp>
        <p:nvSpPr>
          <p:cNvPr id="2" name="Rectangle 1"/>
          <p:cNvSpPr/>
          <p:nvPr/>
        </p:nvSpPr>
        <p:spPr>
          <a:xfrm>
            <a:off x="2345635" y="0"/>
            <a:ext cx="3013521" cy="815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427531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0">
            <a:extLst>
              <a:ext uri="{FF2B5EF4-FFF2-40B4-BE49-F238E27FC236}">
                <a16:creationId xmlns:a16="http://schemas.microsoft.com/office/drawing/2014/main" xmlns="" id="{D6FCC835-5307-BE44-9B65-E7F8C0638068}"/>
              </a:ext>
            </a:extLst>
          </p:cNvPr>
          <p:cNvSpPr>
            <a:spLocks noChangeArrowheads="1"/>
          </p:cNvSpPr>
          <p:nvPr/>
        </p:nvSpPr>
        <p:spPr bwMode="auto">
          <a:xfrm>
            <a:off x="503570" y="880864"/>
            <a:ext cx="3200400" cy="8689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269875" eaLnBrk="0" fontAlgn="base" hangingPunct="0">
              <a:spcBef>
                <a:spcPct val="0"/>
              </a:spcBef>
              <a:spcAft>
                <a:spcPct val="0"/>
              </a:spcAft>
              <a:tabLst>
                <a:tab pos="5670550" algn="r"/>
              </a:tabLst>
              <a:defRPr>
                <a:solidFill>
                  <a:schemeClr val="tx1"/>
                </a:solidFill>
                <a:latin typeface="Arial" panose="020B0604020202020204" pitchFamily="34" charset="0"/>
              </a:defRPr>
            </a:lvl1pPr>
            <a:lvl2pPr eaLnBrk="0" fontAlgn="base" hangingPunct="0">
              <a:spcBef>
                <a:spcPct val="0"/>
              </a:spcBef>
              <a:spcAft>
                <a:spcPct val="0"/>
              </a:spcAft>
              <a:tabLst>
                <a:tab pos="5670550" algn="r"/>
              </a:tabLst>
              <a:defRPr>
                <a:solidFill>
                  <a:schemeClr val="tx1"/>
                </a:solidFill>
                <a:latin typeface="Arial" panose="020B0604020202020204" pitchFamily="34" charset="0"/>
              </a:defRPr>
            </a:lvl2pPr>
            <a:lvl3pPr eaLnBrk="0" fontAlgn="base" hangingPunct="0">
              <a:spcBef>
                <a:spcPct val="0"/>
              </a:spcBef>
              <a:spcAft>
                <a:spcPct val="0"/>
              </a:spcAft>
              <a:tabLst>
                <a:tab pos="5670550" algn="r"/>
              </a:tabLst>
              <a:defRPr>
                <a:solidFill>
                  <a:schemeClr val="tx1"/>
                </a:solidFill>
                <a:latin typeface="Arial" panose="020B0604020202020204" pitchFamily="34" charset="0"/>
              </a:defRPr>
            </a:lvl3pPr>
            <a:lvl4pPr eaLnBrk="0" fontAlgn="base" hangingPunct="0">
              <a:spcBef>
                <a:spcPct val="0"/>
              </a:spcBef>
              <a:spcAft>
                <a:spcPct val="0"/>
              </a:spcAft>
              <a:tabLst>
                <a:tab pos="5670550" algn="r"/>
              </a:tabLst>
              <a:defRPr>
                <a:solidFill>
                  <a:schemeClr val="tx1"/>
                </a:solidFill>
                <a:latin typeface="Arial" panose="020B0604020202020204" pitchFamily="34" charset="0"/>
              </a:defRPr>
            </a:lvl4pPr>
            <a:lvl5pPr eaLnBrk="0" fontAlgn="base" hangingPunct="0">
              <a:spcBef>
                <a:spcPct val="0"/>
              </a:spcBef>
              <a:spcAft>
                <a:spcPct val="0"/>
              </a:spcAft>
              <a:tabLst>
                <a:tab pos="5670550" algn="r"/>
              </a:tabLst>
              <a:defRPr>
                <a:solidFill>
                  <a:schemeClr val="tx1"/>
                </a:solidFill>
                <a:latin typeface="Arial" panose="020B0604020202020204" pitchFamily="34" charset="0"/>
              </a:defRPr>
            </a:lvl5pPr>
            <a:lvl6pPr eaLnBrk="0" fontAlgn="base" hangingPunct="0">
              <a:spcBef>
                <a:spcPct val="0"/>
              </a:spcBef>
              <a:spcAft>
                <a:spcPct val="0"/>
              </a:spcAft>
              <a:tabLst>
                <a:tab pos="5670550" algn="r"/>
              </a:tabLst>
              <a:defRPr>
                <a:solidFill>
                  <a:schemeClr val="tx1"/>
                </a:solidFill>
                <a:latin typeface="Arial" panose="020B0604020202020204" pitchFamily="34" charset="0"/>
              </a:defRPr>
            </a:lvl6pPr>
            <a:lvl7pPr eaLnBrk="0" fontAlgn="base" hangingPunct="0">
              <a:spcBef>
                <a:spcPct val="0"/>
              </a:spcBef>
              <a:spcAft>
                <a:spcPct val="0"/>
              </a:spcAft>
              <a:tabLst>
                <a:tab pos="5670550" algn="r"/>
              </a:tabLst>
              <a:defRPr>
                <a:solidFill>
                  <a:schemeClr val="tx1"/>
                </a:solidFill>
                <a:latin typeface="Arial" panose="020B0604020202020204" pitchFamily="34" charset="0"/>
              </a:defRPr>
            </a:lvl7pPr>
            <a:lvl8pPr eaLnBrk="0" fontAlgn="base" hangingPunct="0">
              <a:spcBef>
                <a:spcPct val="0"/>
              </a:spcBef>
              <a:spcAft>
                <a:spcPct val="0"/>
              </a:spcAft>
              <a:tabLst>
                <a:tab pos="5670550" algn="r"/>
              </a:tabLst>
              <a:defRPr>
                <a:solidFill>
                  <a:schemeClr val="tx1"/>
                </a:solidFill>
                <a:latin typeface="Arial" panose="020B0604020202020204" pitchFamily="34" charset="0"/>
              </a:defRPr>
            </a:lvl8pPr>
            <a:lvl9pPr eaLnBrk="0" fontAlgn="base" hangingPunct="0">
              <a:spcBef>
                <a:spcPct val="0"/>
              </a:spcBef>
              <a:spcAft>
                <a:spcPct val="0"/>
              </a:spcAft>
              <a:tabLst>
                <a:tab pos="5670550" algn="r"/>
              </a:tabLst>
              <a:defRPr>
                <a:solidFill>
                  <a:schemeClr val="tx1"/>
                </a:solidFill>
                <a:latin typeface="Arial" panose="020B0604020202020204" pitchFamily="34" charset="0"/>
              </a:defRPr>
            </a:lvl9pPr>
          </a:lstStyle>
          <a:p>
            <a:pPr marL="9525" indent="0" eaLnBrk="1" hangingPunct="1">
              <a:spcAft>
                <a:spcPts val="0"/>
              </a:spcAft>
              <a:tabLst>
                <a:tab pos="1905000" algn="l"/>
                <a:tab pos="2398713" algn="l"/>
                <a:tab pos="3013075" algn="r"/>
                <a:tab pos="3421063" algn="dec"/>
                <a:tab pos="5670550" algn="r"/>
              </a:tabLst>
            </a:pPr>
            <a:r>
              <a:rPr lang="fr-FR" altLang="fr-FR" sz="1050" b="1" dirty="0">
                <a:solidFill>
                  <a:srgbClr val="313F48"/>
                </a:solidFill>
                <a:latin typeface="+mn-lt"/>
              </a:rPr>
              <a:t>			€</a:t>
            </a:r>
          </a:p>
          <a:p>
            <a:pPr marL="9525" indent="0" eaLnBrk="1" hangingPunct="1">
              <a:spcAft>
                <a:spcPts val="0"/>
              </a:spcAft>
              <a:tabLst>
                <a:tab pos="1905000" algn="l"/>
                <a:tab pos="2438400" algn="l"/>
                <a:tab pos="3013075" algn="r"/>
                <a:tab pos="3421063" algn="dec"/>
                <a:tab pos="5670550" algn="r"/>
              </a:tabLst>
            </a:pPr>
            <a:r>
              <a:rPr lang="fr-FR" altLang="fr-FR" sz="1200" b="1" dirty="0">
                <a:solidFill>
                  <a:srgbClr val="313F48"/>
                </a:solidFill>
                <a:latin typeface="+mn-lt"/>
              </a:rPr>
              <a:t>APÉRITIF – APERITIF			</a:t>
            </a:r>
            <a:endParaRPr lang="fr-FR" altLang="fr-FR" sz="1200" dirty="0">
              <a:solidFill>
                <a:srgbClr val="313F48"/>
              </a:solidFill>
              <a:latin typeface="+mn-lt"/>
            </a:endParaRPr>
          </a:p>
          <a:p>
            <a:pPr marL="9525" indent="0" eaLnBrk="1" hangingPunct="1">
              <a:spcAft>
                <a:spcPts val="0"/>
              </a:spcAft>
              <a:tabLst>
                <a:tab pos="1905000" algn="l"/>
                <a:tab pos="2438400" algn="l"/>
                <a:tab pos="3013075" algn="r"/>
                <a:tab pos="3421063" algn="dec"/>
                <a:tab pos="5670550" algn="r"/>
              </a:tabLst>
            </a:pPr>
            <a:r>
              <a:rPr lang="fr-FR" altLang="fr-FR" sz="1050" dirty="0">
                <a:solidFill>
                  <a:srgbClr val="313F48"/>
                </a:solidFill>
                <a:latin typeface="+mn-lt"/>
              </a:rPr>
              <a:t>Apéritif maison – </a:t>
            </a:r>
            <a:r>
              <a:rPr lang="fr-FR" altLang="fr-FR" sz="1050" dirty="0" err="1">
                <a:solidFill>
                  <a:srgbClr val="313F48"/>
                </a:solidFill>
                <a:latin typeface="+mn-lt"/>
              </a:rPr>
              <a:t>Aperitif</a:t>
            </a:r>
            <a:r>
              <a:rPr lang="fr-FR" altLang="fr-FR" sz="1050" dirty="0">
                <a:solidFill>
                  <a:srgbClr val="313F48"/>
                </a:solidFill>
                <a:latin typeface="+mn-lt"/>
              </a:rPr>
              <a:t> of the house		 9</a:t>
            </a:r>
          </a:p>
          <a:p>
            <a:pPr marL="9525" indent="0" eaLnBrk="1" hangingPunct="1">
              <a:spcAft>
                <a:spcPts val="0"/>
              </a:spcAft>
              <a:tabLst>
                <a:tab pos="1905000" algn="l"/>
                <a:tab pos="2438400" algn="l"/>
                <a:tab pos="3013075" algn="r"/>
                <a:tab pos="3421063" algn="dec"/>
                <a:tab pos="5670550" algn="r"/>
              </a:tabLst>
            </a:pPr>
            <a:r>
              <a:rPr lang="fr-FR" altLang="fr-FR" sz="1050" dirty="0">
                <a:solidFill>
                  <a:srgbClr val="313F48"/>
                </a:solidFill>
                <a:latin typeface="+mn-lt"/>
              </a:rPr>
              <a:t>Martini (Bianco / Rosso / Dry) 			 7</a:t>
            </a:r>
          </a:p>
          <a:p>
            <a:pPr marL="9525" indent="0" eaLnBrk="1" hangingPunct="1">
              <a:spcAft>
                <a:spcPts val="0"/>
              </a:spcAft>
              <a:tabLst>
                <a:tab pos="1905000" algn="l"/>
                <a:tab pos="2438400" algn="l"/>
                <a:tab pos="3013075" algn="r"/>
                <a:tab pos="3421063" algn="dec"/>
                <a:tab pos="5670550" algn="r"/>
              </a:tabLst>
            </a:pPr>
            <a:r>
              <a:rPr lang="fr-FR" altLang="fr-FR" sz="1050" dirty="0">
                <a:solidFill>
                  <a:srgbClr val="313F48"/>
                </a:solidFill>
                <a:latin typeface="+mn-lt"/>
              </a:rPr>
              <a:t>Picon, </a:t>
            </a:r>
            <a:r>
              <a:rPr lang="fr-FR" altLang="fr-FR" sz="1050" dirty="0" err="1">
                <a:solidFill>
                  <a:srgbClr val="313F48"/>
                </a:solidFill>
                <a:latin typeface="+mn-lt"/>
              </a:rPr>
              <a:t>Campari</a:t>
            </a:r>
            <a:r>
              <a:rPr lang="fr-FR" altLang="fr-FR" sz="1050" dirty="0">
                <a:solidFill>
                  <a:srgbClr val="313F48"/>
                </a:solidFill>
                <a:latin typeface="+mn-lt"/>
              </a:rPr>
              <a:t>, </a:t>
            </a:r>
            <a:r>
              <a:rPr lang="fr-FR" altLang="fr-FR" sz="1050" dirty="0" err="1">
                <a:solidFill>
                  <a:srgbClr val="313F48"/>
                </a:solidFill>
                <a:latin typeface="+mn-lt"/>
              </a:rPr>
              <a:t>Passo</a:t>
            </a:r>
            <a:r>
              <a:rPr lang="fr-FR" altLang="fr-FR" sz="1050" dirty="0">
                <a:solidFill>
                  <a:srgbClr val="313F48"/>
                </a:solidFill>
                <a:latin typeface="+mn-lt"/>
              </a:rPr>
              <a:t> , </a:t>
            </a:r>
            <a:r>
              <a:rPr lang="fr-FR" altLang="fr-FR" sz="1050" dirty="0" err="1">
                <a:solidFill>
                  <a:srgbClr val="313F48"/>
                </a:solidFill>
                <a:latin typeface="+mn-lt"/>
              </a:rPr>
              <a:t>Pisang</a:t>
            </a:r>
            <a:r>
              <a:rPr lang="fr-FR" altLang="fr-FR" sz="1050" dirty="0">
                <a:solidFill>
                  <a:srgbClr val="313F48"/>
                </a:solidFill>
                <a:latin typeface="+mn-lt"/>
              </a:rPr>
              <a:t> Ambon * 		7</a:t>
            </a:r>
          </a:p>
          <a:p>
            <a:pPr marL="9525" indent="0" eaLnBrk="1" hangingPunct="1">
              <a:spcAft>
                <a:spcPts val="0"/>
              </a:spcAft>
              <a:tabLst>
                <a:tab pos="1905000" algn="l"/>
                <a:tab pos="2438400" algn="l"/>
                <a:tab pos="3013075" algn="r"/>
                <a:tab pos="3421063" algn="dec"/>
                <a:tab pos="5670550" algn="r"/>
              </a:tabLst>
            </a:pPr>
            <a:r>
              <a:rPr lang="fr-FR" altLang="fr-FR" sz="1050" dirty="0">
                <a:solidFill>
                  <a:srgbClr val="313F48"/>
                </a:solidFill>
                <a:latin typeface="+mn-lt"/>
              </a:rPr>
              <a:t>Safari, </a:t>
            </a:r>
            <a:r>
              <a:rPr lang="fr-FR" altLang="fr-FR" sz="1050" dirty="0" err="1">
                <a:solidFill>
                  <a:srgbClr val="313F48"/>
                </a:solidFill>
                <a:latin typeface="+mn-lt"/>
              </a:rPr>
              <a:t>Batida</a:t>
            </a:r>
            <a:r>
              <a:rPr lang="fr-FR" altLang="fr-FR" sz="1050" dirty="0">
                <a:solidFill>
                  <a:srgbClr val="313F48"/>
                </a:solidFill>
                <a:latin typeface="+mn-lt"/>
              </a:rPr>
              <a:t> de Coco*			7</a:t>
            </a:r>
          </a:p>
          <a:p>
            <a:pPr marL="9525" indent="0" eaLnBrk="1" hangingPunct="1">
              <a:spcAft>
                <a:spcPts val="0"/>
              </a:spcAft>
              <a:tabLst>
                <a:tab pos="1905000" algn="l"/>
                <a:tab pos="2438400" algn="l"/>
                <a:tab pos="3013075" algn="r"/>
                <a:tab pos="3421063" algn="dec"/>
                <a:tab pos="5670550" algn="r"/>
              </a:tabLst>
            </a:pPr>
            <a:r>
              <a:rPr lang="fr-FR" altLang="fr-FR" sz="1050" dirty="0">
                <a:solidFill>
                  <a:srgbClr val="313F48"/>
                </a:solidFill>
                <a:latin typeface="+mn-lt"/>
              </a:rPr>
              <a:t>* + </a:t>
            </a:r>
            <a:r>
              <a:rPr lang="fr-FR" altLang="fr-FR" sz="1050" dirty="0" err="1">
                <a:solidFill>
                  <a:srgbClr val="313F48"/>
                </a:solidFill>
                <a:latin typeface="+mn-lt"/>
              </a:rPr>
              <a:t>Softdrinks</a:t>
            </a:r>
            <a:r>
              <a:rPr lang="fr-FR" altLang="fr-FR" sz="1050" dirty="0">
                <a:solidFill>
                  <a:srgbClr val="313F48"/>
                </a:solidFill>
                <a:latin typeface="+mn-lt"/>
              </a:rPr>
              <a:t> mixers   			2</a:t>
            </a:r>
          </a:p>
          <a:p>
            <a:pPr marL="9525" indent="0" eaLnBrk="1" hangingPunct="1">
              <a:spcAft>
                <a:spcPts val="0"/>
              </a:spcAft>
              <a:tabLst>
                <a:tab pos="1905000" algn="l"/>
                <a:tab pos="2438400" algn="l"/>
                <a:tab pos="3013075" algn="r"/>
                <a:tab pos="3421063" algn="dec"/>
                <a:tab pos="5670550" algn="r"/>
              </a:tabLst>
            </a:pPr>
            <a:r>
              <a:rPr lang="fr-FR" altLang="fr-FR" sz="1050" dirty="0">
                <a:solidFill>
                  <a:srgbClr val="313F48"/>
                </a:solidFill>
                <a:latin typeface="+mn-lt"/>
              </a:rPr>
              <a:t>Pineau des Charentes			7</a:t>
            </a:r>
          </a:p>
          <a:p>
            <a:pPr marL="9525" indent="0" eaLnBrk="1" hangingPunct="1">
              <a:spcAft>
                <a:spcPts val="0"/>
              </a:spcAft>
              <a:tabLst>
                <a:tab pos="1905000" algn="l"/>
                <a:tab pos="2438400" algn="l"/>
                <a:tab pos="3013075" algn="r"/>
                <a:tab pos="3421063" algn="dec"/>
                <a:tab pos="5670550" algn="r"/>
              </a:tabLst>
            </a:pPr>
            <a:r>
              <a:rPr lang="en-US" altLang="fr-FR" sz="1050" dirty="0">
                <a:solidFill>
                  <a:srgbClr val="313F48"/>
                </a:solidFill>
                <a:latin typeface="+mn-lt"/>
              </a:rPr>
              <a:t>Ricard 			 7</a:t>
            </a:r>
          </a:p>
          <a:p>
            <a:pPr marL="9525" indent="0" eaLnBrk="1" hangingPunct="1">
              <a:spcAft>
                <a:spcPts val="0"/>
              </a:spcAft>
              <a:tabLst>
                <a:tab pos="1905000" algn="l"/>
                <a:tab pos="2438400" algn="l"/>
                <a:tab pos="3013075" algn="r"/>
                <a:tab pos="3421063" algn="dec"/>
                <a:tab pos="5670550" algn="r"/>
              </a:tabLst>
            </a:pPr>
            <a:r>
              <a:rPr lang="en-US" altLang="fr-FR" sz="1050" dirty="0">
                <a:solidFill>
                  <a:srgbClr val="313F48"/>
                </a:solidFill>
                <a:latin typeface="+mn-lt"/>
              </a:rPr>
              <a:t>Porto </a:t>
            </a:r>
            <a:r>
              <a:rPr lang="en-US" altLang="fr-FR" sz="1050" dirty="0" err="1">
                <a:solidFill>
                  <a:srgbClr val="313F48"/>
                </a:solidFill>
                <a:latin typeface="+mn-lt"/>
              </a:rPr>
              <a:t>Niepoort</a:t>
            </a:r>
            <a:r>
              <a:rPr lang="en-US" altLang="fr-FR" sz="1050" dirty="0">
                <a:solidFill>
                  <a:srgbClr val="313F48"/>
                </a:solidFill>
                <a:latin typeface="+mn-lt"/>
              </a:rPr>
              <a:t> white / Tawny red 			7,5</a:t>
            </a:r>
          </a:p>
          <a:p>
            <a:pPr marL="9525" indent="0" eaLnBrk="1" hangingPunct="1">
              <a:spcAft>
                <a:spcPts val="0"/>
              </a:spcAft>
              <a:tabLst>
                <a:tab pos="1905000" algn="l"/>
                <a:tab pos="2438400" algn="l"/>
                <a:tab pos="3013075" algn="r"/>
                <a:tab pos="3421063" algn="dec"/>
                <a:tab pos="5670550" algn="r"/>
              </a:tabLst>
            </a:pPr>
            <a:r>
              <a:rPr lang="en-US" altLang="fr-FR" sz="1050" dirty="0">
                <a:solidFill>
                  <a:srgbClr val="313F48"/>
                </a:solidFill>
                <a:latin typeface="+mn-lt"/>
              </a:rPr>
              <a:t>Sherry Pedro Domecq Dry </a:t>
            </a:r>
            <a:r>
              <a:rPr lang="en-US" altLang="fr-FR" sz="1050" dirty="0" err="1">
                <a:solidFill>
                  <a:srgbClr val="313F48"/>
                </a:solidFill>
                <a:latin typeface="+mn-lt"/>
              </a:rPr>
              <a:t>Fino</a:t>
            </a:r>
            <a:r>
              <a:rPr lang="en-US" altLang="fr-FR" sz="1050" dirty="0">
                <a:solidFill>
                  <a:srgbClr val="313F48"/>
                </a:solidFill>
                <a:latin typeface="+mn-lt"/>
              </a:rPr>
              <a:t> / </a:t>
            </a:r>
            <a:r>
              <a:rPr lang="en-US" altLang="fr-FR" sz="1050" dirty="0" err="1">
                <a:solidFill>
                  <a:srgbClr val="313F48"/>
                </a:solidFill>
                <a:latin typeface="+mn-lt"/>
              </a:rPr>
              <a:t>Medrium</a:t>
            </a:r>
            <a:r>
              <a:rPr lang="en-US" altLang="fr-FR" sz="1050" dirty="0">
                <a:solidFill>
                  <a:srgbClr val="313F48"/>
                </a:solidFill>
                <a:latin typeface="+mn-lt"/>
              </a:rPr>
              <a:t> Dry 	6,5</a:t>
            </a:r>
          </a:p>
          <a:p>
            <a:pPr marL="9525" indent="0" eaLnBrk="1" hangingPunct="1">
              <a:spcAft>
                <a:spcPts val="0"/>
              </a:spcAft>
              <a:tabLst>
                <a:tab pos="1905000" algn="l"/>
                <a:tab pos="2438400" algn="l"/>
                <a:tab pos="3013075" algn="r"/>
                <a:tab pos="3421063" algn="dec"/>
                <a:tab pos="5670550" algn="r"/>
              </a:tabLst>
            </a:pPr>
            <a:endParaRPr lang="en-US" altLang="fr-FR" sz="1050" b="1" dirty="0">
              <a:solidFill>
                <a:srgbClr val="313F48"/>
              </a:solidFill>
              <a:latin typeface="+mn-lt"/>
            </a:endParaRPr>
          </a:p>
          <a:p>
            <a:pPr marL="9525" indent="0" eaLnBrk="1" hangingPunct="1">
              <a:spcAft>
                <a:spcPts val="0"/>
              </a:spcAft>
              <a:tabLst>
                <a:tab pos="1905000" algn="l"/>
                <a:tab pos="2438400" algn="l"/>
                <a:tab pos="3013075" algn="r"/>
                <a:tab pos="3421063" algn="dec"/>
                <a:tab pos="5670550" algn="r"/>
              </a:tabLst>
            </a:pPr>
            <a:r>
              <a:rPr lang="en-US" altLang="fr-FR" sz="1200" b="1" dirty="0">
                <a:solidFill>
                  <a:srgbClr val="313F48"/>
                </a:solidFill>
                <a:latin typeface="+mn-lt"/>
              </a:rPr>
              <a:t>RHUM</a:t>
            </a:r>
          </a:p>
          <a:p>
            <a:pPr marL="9525" indent="0" eaLnBrk="1" hangingPunct="1">
              <a:spcAft>
                <a:spcPts val="0"/>
              </a:spcAft>
              <a:tabLst>
                <a:tab pos="1905000" algn="l"/>
                <a:tab pos="2438400" algn="l"/>
                <a:tab pos="3013075" algn="r"/>
                <a:tab pos="3421063" algn="dec"/>
                <a:tab pos="5670550" algn="r"/>
              </a:tabLst>
            </a:pPr>
            <a:r>
              <a:rPr lang="en-US" altLang="fr-FR" sz="1050" dirty="0">
                <a:solidFill>
                  <a:srgbClr val="313F48"/>
                </a:solidFill>
                <a:latin typeface="+mn-lt"/>
              </a:rPr>
              <a:t>Bacardi Carta Blanca			8</a:t>
            </a:r>
          </a:p>
          <a:p>
            <a:pPr marL="9525" indent="0" eaLnBrk="1" hangingPunct="1">
              <a:spcAft>
                <a:spcPts val="0"/>
              </a:spcAft>
              <a:tabLst>
                <a:tab pos="1905000" algn="l"/>
                <a:tab pos="2438400" algn="l"/>
                <a:tab pos="3013075" algn="r"/>
                <a:tab pos="3421063" algn="dec"/>
                <a:tab pos="5670550" algn="r"/>
              </a:tabLst>
            </a:pPr>
            <a:r>
              <a:rPr lang="en-US" altLang="fr-FR" sz="1050" dirty="0">
                <a:solidFill>
                  <a:srgbClr val="313F48"/>
                </a:solidFill>
                <a:latin typeface="+mn-lt"/>
              </a:rPr>
              <a:t>Gabriel 4 years   (Local) 			 12</a:t>
            </a:r>
          </a:p>
          <a:p>
            <a:pPr marL="9525" indent="0" eaLnBrk="1" hangingPunct="1">
              <a:spcAft>
                <a:spcPts val="0"/>
              </a:spcAft>
              <a:tabLst>
                <a:tab pos="1905000" algn="l"/>
                <a:tab pos="2438400" algn="l"/>
                <a:tab pos="3013075" algn="r"/>
                <a:tab pos="3421063" algn="dec"/>
                <a:tab pos="5670550" algn="r"/>
              </a:tabLst>
            </a:pPr>
            <a:r>
              <a:rPr lang="en-US" altLang="fr-FR" sz="1050" dirty="0">
                <a:solidFill>
                  <a:srgbClr val="313F48"/>
                </a:solidFill>
              </a:rPr>
              <a:t>Havana Club 7 years 40°			9</a:t>
            </a:r>
          </a:p>
          <a:p>
            <a:pPr marL="9525" indent="0" eaLnBrk="1" hangingPunct="1">
              <a:spcAft>
                <a:spcPts val="0"/>
              </a:spcAft>
              <a:tabLst>
                <a:tab pos="1905000" algn="l"/>
                <a:tab pos="2438400" algn="l"/>
                <a:tab pos="3013075" algn="r"/>
                <a:tab pos="3421063" algn="dec"/>
                <a:tab pos="5670550" algn="r"/>
              </a:tabLst>
            </a:pPr>
            <a:r>
              <a:rPr lang="en-US" altLang="fr-FR" sz="1050" dirty="0">
                <a:solidFill>
                  <a:srgbClr val="313F48"/>
                </a:solidFill>
              </a:rPr>
              <a:t>Bacardi Premium Black			10</a:t>
            </a:r>
          </a:p>
          <a:p>
            <a:pPr marL="9525" indent="0" eaLnBrk="1" hangingPunct="1">
              <a:spcAft>
                <a:spcPts val="0"/>
              </a:spcAft>
              <a:tabLst>
                <a:tab pos="1905000" algn="l"/>
                <a:tab pos="2438400" algn="l"/>
                <a:tab pos="3013075" algn="r"/>
                <a:tab pos="3421063" algn="dec"/>
                <a:tab pos="5670550" algn="r"/>
              </a:tabLst>
            </a:pPr>
            <a:endParaRPr lang="en-US" altLang="fr-FR" sz="1050" b="1" dirty="0">
              <a:solidFill>
                <a:srgbClr val="313F48"/>
              </a:solidFill>
              <a:latin typeface="+mn-lt"/>
            </a:endParaRPr>
          </a:p>
          <a:p>
            <a:pPr marL="9525" indent="0" eaLnBrk="1" hangingPunct="1">
              <a:spcAft>
                <a:spcPts val="0"/>
              </a:spcAft>
              <a:tabLst>
                <a:tab pos="1905000" algn="l"/>
                <a:tab pos="2438400" algn="l"/>
                <a:tab pos="3013075" algn="r"/>
                <a:tab pos="3421063" algn="dec"/>
                <a:tab pos="5670550" algn="r"/>
              </a:tabLst>
            </a:pPr>
            <a:r>
              <a:rPr lang="en-US" altLang="fr-FR" sz="1200" b="1" dirty="0">
                <a:solidFill>
                  <a:srgbClr val="313F48"/>
                </a:solidFill>
                <a:latin typeface="+mn-lt"/>
              </a:rPr>
              <a:t>GIN</a:t>
            </a:r>
          </a:p>
          <a:p>
            <a:pPr marL="9525" indent="0" eaLnBrk="1" hangingPunct="1">
              <a:spcAft>
                <a:spcPts val="0"/>
              </a:spcAft>
              <a:tabLst>
                <a:tab pos="1905000" algn="l"/>
                <a:tab pos="2438400" algn="l"/>
                <a:tab pos="3013075" algn="r"/>
                <a:tab pos="3421063" algn="dec"/>
                <a:tab pos="5670550" algn="r"/>
              </a:tabLst>
            </a:pPr>
            <a:r>
              <a:rPr lang="en-US" altLang="fr-FR" sz="1050" dirty="0">
                <a:solidFill>
                  <a:srgbClr val="313F48"/>
                </a:solidFill>
                <a:latin typeface="+mn-lt"/>
              </a:rPr>
              <a:t>Waterloo Gin de Mont-Saint-Jean	Local 	4cl	10</a:t>
            </a:r>
          </a:p>
          <a:p>
            <a:pPr marL="9525" lvl="0" indent="0" eaLnBrk="1" hangingPunct="1">
              <a:spcAft>
                <a:spcPts val="0"/>
              </a:spcAft>
              <a:tabLst>
                <a:tab pos="1905000" algn="l"/>
                <a:tab pos="2438400" algn="l"/>
                <a:tab pos="3013075" algn="r"/>
                <a:tab pos="3421063" algn="dec"/>
                <a:tab pos="5670550" algn="r"/>
              </a:tabLst>
            </a:pPr>
            <a:r>
              <a:rPr lang="en-US" altLang="fr-FR" sz="1050" dirty="0">
                <a:solidFill>
                  <a:srgbClr val="313F48"/>
                </a:solidFill>
                <a:latin typeface="+mn-lt"/>
              </a:rPr>
              <a:t>Gin Bombay Sapphire  		4cl	9</a:t>
            </a:r>
          </a:p>
          <a:p>
            <a:pPr marL="9525" lvl="0" indent="0" eaLnBrk="1" hangingPunct="1">
              <a:spcAft>
                <a:spcPts val="0"/>
              </a:spcAft>
              <a:tabLst>
                <a:tab pos="1905000" algn="l"/>
                <a:tab pos="2438400" algn="l"/>
                <a:tab pos="3013075" algn="r"/>
                <a:tab pos="3421063" algn="dec"/>
                <a:tab pos="5670550" algn="r"/>
              </a:tabLst>
            </a:pPr>
            <a:r>
              <a:rPr lang="en-US" altLang="fr-FR" sz="1050" dirty="0">
                <a:solidFill>
                  <a:srgbClr val="313F48"/>
                </a:solidFill>
                <a:latin typeface="+mn-lt"/>
              </a:rPr>
              <a:t>Gin Hendrick’s from Girvan, Scotland  	4cl 	 10</a:t>
            </a:r>
          </a:p>
          <a:p>
            <a:pPr marL="9525" indent="0" eaLnBrk="1" hangingPunct="1">
              <a:spcAft>
                <a:spcPts val="0"/>
              </a:spcAft>
              <a:tabLst>
                <a:tab pos="1905000" algn="l"/>
                <a:tab pos="2438400" algn="l"/>
                <a:tab pos="3013075" algn="r"/>
                <a:tab pos="3421063" algn="dec"/>
                <a:tab pos="5670550" algn="r"/>
              </a:tabLst>
            </a:pPr>
            <a:endParaRPr lang="en-US" sz="1050" b="1" dirty="0">
              <a:solidFill>
                <a:srgbClr val="313F48"/>
              </a:solidFill>
              <a:latin typeface="+mn-lt"/>
            </a:endParaRPr>
          </a:p>
          <a:p>
            <a:pPr marL="9525" indent="0" eaLnBrk="1" hangingPunct="1">
              <a:spcAft>
                <a:spcPts val="0"/>
              </a:spcAft>
              <a:tabLst>
                <a:tab pos="1905000" algn="l"/>
                <a:tab pos="2438400" algn="l"/>
                <a:tab pos="3013075" algn="r"/>
                <a:tab pos="3421063" algn="dec"/>
                <a:tab pos="5670550" algn="r"/>
              </a:tabLst>
            </a:pPr>
            <a:r>
              <a:rPr lang="en-US" sz="1200" b="1" dirty="0">
                <a:solidFill>
                  <a:srgbClr val="313F48"/>
                </a:solidFill>
                <a:latin typeface="+mn-lt"/>
              </a:rPr>
              <a:t>BULLES - BUBBELS</a:t>
            </a:r>
            <a:endParaRPr lang="fr-BE" sz="1200" b="1" dirty="0">
              <a:solidFill>
                <a:srgbClr val="313F48"/>
              </a:solidFill>
              <a:latin typeface="+mn-lt"/>
            </a:endParaRPr>
          </a:p>
          <a:p>
            <a:pPr marL="9525" indent="0" eaLnBrk="1" hangingPunct="1">
              <a:spcAft>
                <a:spcPts val="0"/>
              </a:spcAft>
              <a:tabLst>
                <a:tab pos="1905000" algn="l"/>
                <a:tab pos="2438400" algn="l"/>
                <a:tab pos="3013075" algn="r"/>
                <a:tab pos="3421063" algn="dec"/>
                <a:tab pos="5670550" algn="r"/>
              </a:tabLst>
            </a:pPr>
            <a:r>
              <a:rPr lang="en-US" altLang="fr-FR" sz="1050" dirty="0">
                <a:solidFill>
                  <a:srgbClr val="313F48"/>
                </a:solidFill>
                <a:latin typeface="+mn-lt"/>
              </a:rPr>
              <a:t>Cava	flute/glass	7</a:t>
            </a:r>
          </a:p>
          <a:p>
            <a:pPr marL="9525" indent="0" eaLnBrk="1" hangingPunct="1">
              <a:spcAft>
                <a:spcPts val="0"/>
              </a:spcAft>
              <a:tabLst>
                <a:tab pos="1905000" algn="l"/>
                <a:tab pos="2438400" algn="l"/>
                <a:tab pos="3013075" algn="r"/>
                <a:tab pos="3421063" algn="dec"/>
                <a:tab pos="5670550" algn="r"/>
              </a:tabLst>
            </a:pPr>
            <a:r>
              <a:rPr lang="en-US" altLang="fr-FR" sz="1050" dirty="0">
                <a:solidFill>
                  <a:srgbClr val="313F48"/>
                </a:solidFill>
                <a:latin typeface="+mn-lt"/>
              </a:rPr>
              <a:t>	</a:t>
            </a:r>
            <a:r>
              <a:rPr lang="en-US" altLang="fr-FR" sz="1050" dirty="0" err="1">
                <a:solidFill>
                  <a:srgbClr val="313F48"/>
                </a:solidFill>
                <a:latin typeface="+mn-lt"/>
              </a:rPr>
              <a:t>bouteille</a:t>
            </a:r>
            <a:r>
              <a:rPr lang="en-US" altLang="fr-FR" sz="1050" dirty="0">
                <a:solidFill>
                  <a:srgbClr val="313F48"/>
                </a:solidFill>
                <a:latin typeface="+mn-lt"/>
              </a:rPr>
              <a:t>/bottle	35</a:t>
            </a:r>
          </a:p>
          <a:p>
            <a:pPr marL="9525" lvl="0" indent="0" eaLnBrk="1" hangingPunct="1">
              <a:spcAft>
                <a:spcPts val="0"/>
              </a:spcAft>
              <a:tabLst>
                <a:tab pos="1905000" algn="l"/>
                <a:tab pos="2438400" algn="l"/>
                <a:tab pos="3013075" algn="r"/>
                <a:tab pos="3421063" algn="dec"/>
                <a:tab pos="5670550" algn="r"/>
              </a:tabLst>
            </a:pPr>
            <a:r>
              <a:rPr lang="en-US" altLang="fr-FR" sz="1050" dirty="0">
                <a:solidFill>
                  <a:srgbClr val="313F48"/>
                </a:solidFill>
                <a:latin typeface="+mn-lt"/>
              </a:rPr>
              <a:t>Champagne </a:t>
            </a:r>
            <a:r>
              <a:rPr lang="en-US" altLang="fr-FR" sz="1050" dirty="0" err="1">
                <a:solidFill>
                  <a:srgbClr val="313F48"/>
                </a:solidFill>
                <a:latin typeface="+mn-lt"/>
              </a:rPr>
              <a:t>Pommery</a:t>
            </a:r>
            <a:r>
              <a:rPr lang="en-US" altLang="fr-FR" sz="1050" dirty="0">
                <a:solidFill>
                  <a:srgbClr val="313F48"/>
                </a:solidFill>
                <a:latin typeface="+mn-lt"/>
              </a:rPr>
              <a:t> Brut 	</a:t>
            </a:r>
            <a:r>
              <a:rPr lang="en-US" altLang="fr-FR" sz="1050" dirty="0" err="1">
                <a:solidFill>
                  <a:srgbClr val="313F48"/>
                </a:solidFill>
                <a:latin typeface="+mn-lt"/>
              </a:rPr>
              <a:t>flûte</a:t>
            </a:r>
            <a:r>
              <a:rPr lang="en-US" altLang="fr-FR" sz="1050" dirty="0">
                <a:solidFill>
                  <a:srgbClr val="313F48"/>
                </a:solidFill>
                <a:latin typeface="+mn-lt"/>
              </a:rPr>
              <a:t>/glass	12,5</a:t>
            </a:r>
          </a:p>
          <a:p>
            <a:pPr marL="9525" lvl="0" indent="0" eaLnBrk="1" hangingPunct="1">
              <a:spcAft>
                <a:spcPts val="0"/>
              </a:spcAft>
              <a:tabLst>
                <a:tab pos="1905000" algn="l"/>
                <a:tab pos="2438400" algn="l"/>
                <a:tab pos="3013075" algn="r"/>
                <a:tab pos="3421063" algn="dec"/>
                <a:tab pos="5670550" algn="r"/>
              </a:tabLst>
            </a:pPr>
            <a:r>
              <a:rPr lang="en-US" altLang="fr-FR" sz="1050" dirty="0">
                <a:solidFill>
                  <a:srgbClr val="313F48"/>
                </a:solidFill>
                <a:latin typeface="+mn-lt"/>
              </a:rPr>
              <a:t>	</a:t>
            </a:r>
            <a:r>
              <a:rPr lang="en-US" altLang="fr-FR" sz="1050" dirty="0" err="1">
                <a:solidFill>
                  <a:srgbClr val="313F48"/>
                </a:solidFill>
                <a:latin typeface="+mn-lt"/>
              </a:rPr>
              <a:t>bouteille</a:t>
            </a:r>
            <a:r>
              <a:rPr lang="en-US" altLang="fr-FR" sz="1050" dirty="0">
                <a:solidFill>
                  <a:srgbClr val="313F48"/>
                </a:solidFill>
                <a:latin typeface="+mn-lt"/>
              </a:rPr>
              <a:t>/bottle	80</a:t>
            </a:r>
          </a:p>
          <a:p>
            <a:pPr marL="9525" lvl="0" indent="0" eaLnBrk="1" hangingPunct="1">
              <a:spcAft>
                <a:spcPts val="0"/>
              </a:spcAft>
              <a:tabLst>
                <a:tab pos="1905000" algn="l"/>
                <a:tab pos="2438400" algn="l"/>
                <a:tab pos="3013075" algn="r"/>
                <a:tab pos="3421063" algn="dec"/>
                <a:tab pos="5670550" algn="r"/>
              </a:tabLst>
            </a:pPr>
            <a:r>
              <a:rPr lang="en-US" altLang="fr-FR" sz="1050" dirty="0">
                <a:solidFill>
                  <a:srgbClr val="313F48"/>
                </a:solidFill>
                <a:latin typeface="+mn-lt"/>
              </a:rPr>
              <a:t>Champagne </a:t>
            </a:r>
            <a:r>
              <a:rPr lang="en-US" altLang="fr-FR" sz="1050" dirty="0" err="1">
                <a:solidFill>
                  <a:srgbClr val="313F48"/>
                </a:solidFill>
                <a:latin typeface="+mn-lt"/>
              </a:rPr>
              <a:t>Pommery</a:t>
            </a:r>
            <a:r>
              <a:rPr lang="en-US" altLang="fr-FR" sz="1050" dirty="0">
                <a:solidFill>
                  <a:srgbClr val="313F48"/>
                </a:solidFill>
                <a:latin typeface="+mn-lt"/>
              </a:rPr>
              <a:t> Rosé</a:t>
            </a:r>
          </a:p>
          <a:p>
            <a:pPr marL="9525" lvl="0" indent="0" eaLnBrk="1" hangingPunct="1">
              <a:spcAft>
                <a:spcPts val="0"/>
              </a:spcAft>
              <a:tabLst>
                <a:tab pos="1905000" algn="l"/>
                <a:tab pos="2438400" algn="l"/>
                <a:tab pos="3013075" algn="r"/>
                <a:tab pos="3421063" algn="dec"/>
                <a:tab pos="5670550" algn="r"/>
              </a:tabLst>
            </a:pPr>
            <a:r>
              <a:rPr lang="en-US" altLang="fr-FR" sz="1050" dirty="0">
                <a:solidFill>
                  <a:srgbClr val="313F48"/>
                </a:solidFill>
                <a:latin typeface="+mn-lt"/>
              </a:rPr>
              <a:t>	</a:t>
            </a:r>
            <a:r>
              <a:rPr lang="en-US" altLang="fr-FR" sz="1050" dirty="0" err="1">
                <a:solidFill>
                  <a:srgbClr val="313F48"/>
                </a:solidFill>
                <a:latin typeface="+mn-lt"/>
              </a:rPr>
              <a:t>bouteille</a:t>
            </a:r>
            <a:r>
              <a:rPr lang="en-US" altLang="fr-FR" sz="1050" dirty="0">
                <a:solidFill>
                  <a:srgbClr val="313F48"/>
                </a:solidFill>
                <a:latin typeface="+mn-lt"/>
              </a:rPr>
              <a:t>/bottle	95</a:t>
            </a:r>
          </a:p>
          <a:p>
            <a:pPr marL="9525" lvl="0" indent="0" eaLnBrk="1" hangingPunct="1">
              <a:spcAft>
                <a:spcPts val="0"/>
              </a:spcAft>
              <a:tabLst>
                <a:tab pos="1905000" algn="l"/>
                <a:tab pos="2438400" algn="l"/>
                <a:tab pos="3013075" algn="r"/>
                <a:tab pos="3421063" algn="dec"/>
                <a:tab pos="5670550" algn="r"/>
              </a:tabLst>
            </a:pPr>
            <a:r>
              <a:rPr lang="en-US" altLang="fr-FR" sz="1050" dirty="0" err="1">
                <a:solidFill>
                  <a:srgbClr val="313F48"/>
                </a:solidFill>
                <a:latin typeface="+mn-lt"/>
              </a:rPr>
              <a:t>Kir</a:t>
            </a:r>
            <a:r>
              <a:rPr lang="en-US" altLang="fr-FR" sz="1050" dirty="0">
                <a:solidFill>
                  <a:srgbClr val="313F48"/>
                </a:solidFill>
                <a:latin typeface="+mn-lt"/>
              </a:rPr>
              <a:t> Royal 	</a:t>
            </a:r>
            <a:r>
              <a:rPr lang="en-US" altLang="fr-FR" sz="1050" dirty="0" err="1">
                <a:solidFill>
                  <a:srgbClr val="313F48"/>
                </a:solidFill>
                <a:latin typeface="+mn-lt"/>
              </a:rPr>
              <a:t>flûte</a:t>
            </a:r>
            <a:r>
              <a:rPr lang="en-US" altLang="fr-FR" sz="1050" dirty="0">
                <a:solidFill>
                  <a:srgbClr val="313F48"/>
                </a:solidFill>
                <a:latin typeface="+mn-lt"/>
              </a:rPr>
              <a:t>/glass	12,5</a:t>
            </a:r>
          </a:p>
          <a:p>
            <a:pPr marL="9525" indent="0">
              <a:lnSpc>
                <a:spcPct val="107000"/>
              </a:lnSpc>
              <a:tabLst>
                <a:tab pos="1905000" algn="l"/>
                <a:tab pos="2438400" algn="l"/>
                <a:tab pos="3013075" algn="r"/>
                <a:tab pos="3421063" algn="dec"/>
                <a:tab pos="5670550" algn="r"/>
              </a:tabLst>
            </a:pPr>
            <a:endParaRPr lang="en-US" sz="1050" b="1" dirty="0">
              <a:solidFill>
                <a:srgbClr val="313F48"/>
              </a:solidFill>
              <a:latin typeface="+mn-lt"/>
            </a:endParaRPr>
          </a:p>
          <a:p>
            <a:pPr marL="9525" indent="0">
              <a:lnSpc>
                <a:spcPct val="107000"/>
              </a:lnSpc>
              <a:tabLst>
                <a:tab pos="1905000" algn="l"/>
                <a:tab pos="2438400" algn="l"/>
                <a:tab pos="3013075" algn="r"/>
                <a:tab pos="3421063" algn="dec"/>
                <a:tab pos="5670550" algn="r"/>
              </a:tabLst>
            </a:pPr>
            <a:r>
              <a:rPr lang="en-US" sz="1200" b="1" dirty="0">
                <a:solidFill>
                  <a:srgbClr val="313F48"/>
                </a:solidFill>
                <a:latin typeface="+mn-lt"/>
              </a:rPr>
              <a:t>BIÈRES AU FÛT  – DRAUGHT BEERS</a:t>
            </a:r>
            <a:endParaRPr lang="fr-BE" sz="1200" b="1" dirty="0">
              <a:solidFill>
                <a:srgbClr val="313F48"/>
              </a:solidFill>
              <a:latin typeface="+mn-lt"/>
            </a:endParaRPr>
          </a:p>
          <a:p>
            <a:pPr marL="9525" indent="0" eaLnBrk="1" hangingPunct="1">
              <a:lnSpc>
                <a:spcPct val="107000"/>
              </a:lnSpc>
              <a:spcAft>
                <a:spcPts val="0"/>
              </a:spcAft>
              <a:tabLst>
                <a:tab pos="1905000" algn="l"/>
                <a:tab pos="2438400" algn="l"/>
                <a:tab pos="3013075" algn="r"/>
                <a:tab pos="3421063" algn="dec"/>
                <a:tab pos="5670550" algn="r"/>
              </a:tabLst>
            </a:pPr>
            <a:r>
              <a:rPr lang="fr-BE" sz="1050" dirty="0">
                <a:solidFill>
                  <a:srgbClr val="313F48"/>
                </a:solidFill>
                <a:latin typeface="+mn-lt"/>
              </a:rPr>
              <a:t>Gordon Five		25cl	4</a:t>
            </a:r>
          </a:p>
          <a:p>
            <a:pPr marL="9525" indent="0" eaLnBrk="1" hangingPunct="1">
              <a:lnSpc>
                <a:spcPct val="107000"/>
              </a:lnSpc>
              <a:spcAft>
                <a:spcPts val="0"/>
              </a:spcAft>
              <a:tabLst>
                <a:tab pos="1905000" algn="l"/>
                <a:tab pos="2438400" algn="l"/>
                <a:tab pos="3013075" algn="r"/>
                <a:tab pos="3421063" algn="dec"/>
                <a:tab pos="5670550" algn="r"/>
              </a:tabLst>
            </a:pPr>
            <a:endParaRPr lang="fr-BE" sz="1050" dirty="0">
              <a:solidFill>
                <a:srgbClr val="313F48"/>
              </a:solidFill>
              <a:latin typeface="+mn-lt"/>
            </a:endParaRPr>
          </a:p>
          <a:p>
            <a:pPr marL="9525" indent="0">
              <a:lnSpc>
                <a:spcPct val="107000"/>
              </a:lnSpc>
              <a:tabLst>
                <a:tab pos="1905000" algn="l"/>
                <a:tab pos="2438400" algn="l"/>
                <a:tab pos="3013075" algn="r"/>
                <a:tab pos="3421063" algn="dec"/>
                <a:tab pos="5670550" algn="r"/>
              </a:tabLst>
            </a:pPr>
            <a:r>
              <a:rPr lang="fr-BE" sz="1200" b="1" dirty="0">
                <a:solidFill>
                  <a:srgbClr val="313F48"/>
                </a:solidFill>
                <a:latin typeface="+mn-lt"/>
              </a:rPr>
              <a:t>BIÈRES EN BOUTEILLES – BOTTLED BEERS</a:t>
            </a:r>
          </a:p>
          <a:p>
            <a:pPr marL="9525" indent="0">
              <a:lnSpc>
                <a:spcPct val="107000"/>
              </a:lnSpc>
              <a:tabLst>
                <a:tab pos="1905000" algn="l"/>
                <a:tab pos="2438400" algn="l"/>
                <a:tab pos="3013075" algn="r"/>
                <a:tab pos="3421063" algn="dec"/>
                <a:tab pos="5670550" algn="r"/>
              </a:tabLst>
            </a:pPr>
            <a:r>
              <a:rPr lang="en-US" sz="1050" b="1" dirty="0">
                <a:solidFill>
                  <a:srgbClr val="313F48"/>
                </a:solidFill>
                <a:latin typeface="+mn-lt"/>
              </a:rPr>
              <a:t>John Martin’s Finest Selection</a:t>
            </a:r>
            <a:endParaRPr lang="fr-BE" sz="1050" b="1" dirty="0">
              <a:solidFill>
                <a:srgbClr val="313F48"/>
              </a:solidFill>
              <a:latin typeface="+mn-lt"/>
            </a:endParaRPr>
          </a:p>
          <a:p>
            <a:pPr marL="9525" indent="0" eaLnBrk="1" hangingPunct="1">
              <a:lnSpc>
                <a:spcPct val="107000"/>
              </a:lnSpc>
              <a:spcAft>
                <a:spcPts val="0"/>
              </a:spcAft>
              <a:tabLst>
                <a:tab pos="1905000" algn="l"/>
                <a:tab pos="2438400" algn="l"/>
                <a:tab pos="3013075" algn="r"/>
                <a:tab pos="3421063" algn="dec"/>
                <a:tab pos="5670550" algn="r"/>
              </a:tabLst>
            </a:pPr>
            <a:r>
              <a:rPr lang="en-US" sz="1050" dirty="0">
                <a:solidFill>
                  <a:srgbClr val="313F48"/>
                </a:solidFill>
                <a:latin typeface="+mn-lt"/>
              </a:rPr>
              <a:t>Gordon Finest Scotch 		33cl	5</a:t>
            </a:r>
          </a:p>
          <a:p>
            <a:pPr marL="9525" indent="0" eaLnBrk="1" hangingPunct="1">
              <a:lnSpc>
                <a:spcPct val="107000"/>
              </a:lnSpc>
              <a:spcAft>
                <a:spcPts val="0"/>
              </a:spcAft>
              <a:tabLst>
                <a:tab pos="1905000" algn="l"/>
                <a:tab pos="2438400" algn="l"/>
                <a:tab pos="3013075" algn="r"/>
                <a:tab pos="3421063" algn="dec"/>
                <a:tab pos="5670550" algn="r"/>
              </a:tabLst>
            </a:pPr>
            <a:r>
              <a:rPr lang="en-US" sz="1050" dirty="0">
                <a:solidFill>
                  <a:srgbClr val="313F48"/>
                </a:solidFill>
                <a:latin typeface="+mn-lt"/>
              </a:rPr>
              <a:t>Timmermans Framboise / </a:t>
            </a:r>
            <a:r>
              <a:rPr lang="en-US" sz="1050" dirty="0" err="1">
                <a:solidFill>
                  <a:srgbClr val="313F48"/>
                </a:solidFill>
                <a:latin typeface="+mn-lt"/>
              </a:rPr>
              <a:t>Kriek</a:t>
            </a:r>
            <a:r>
              <a:rPr lang="en-US" sz="1050" dirty="0">
                <a:solidFill>
                  <a:srgbClr val="313F48"/>
                </a:solidFill>
                <a:latin typeface="+mn-lt"/>
              </a:rPr>
              <a:t> 		33cl	 4</a:t>
            </a:r>
            <a:endParaRPr lang="fr-BE" sz="1050" dirty="0">
              <a:solidFill>
                <a:srgbClr val="313F48"/>
              </a:solidFill>
              <a:latin typeface="+mn-lt"/>
            </a:endParaRPr>
          </a:p>
          <a:p>
            <a:pPr marL="9525" indent="0" eaLnBrk="1" hangingPunct="1">
              <a:lnSpc>
                <a:spcPct val="107000"/>
              </a:lnSpc>
              <a:spcAft>
                <a:spcPts val="0"/>
              </a:spcAft>
              <a:tabLst>
                <a:tab pos="1905000" algn="l"/>
                <a:tab pos="2438400" algn="l"/>
                <a:tab pos="3013075" algn="r"/>
                <a:tab pos="3421063" algn="dec"/>
                <a:tab pos="5670550" algn="r"/>
              </a:tabLst>
            </a:pPr>
            <a:r>
              <a:rPr lang="en-US" sz="1050" dirty="0">
                <a:solidFill>
                  <a:srgbClr val="313F48"/>
                </a:solidFill>
                <a:latin typeface="+mn-lt"/>
              </a:rPr>
              <a:t>Waterloo Strong Dark		33cl	4,5</a:t>
            </a:r>
            <a:endParaRPr lang="fr-BE" sz="1050" dirty="0">
              <a:solidFill>
                <a:srgbClr val="313F48"/>
              </a:solidFill>
              <a:latin typeface="+mn-lt"/>
            </a:endParaRPr>
          </a:p>
          <a:p>
            <a:pPr marL="9525" indent="0">
              <a:lnSpc>
                <a:spcPct val="107000"/>
              </a:lnSpc>
              <a:tabLst>
                <a:tab pos="1905000" algn="l"/>
                <a:tab pos="2438400" algn="l"/>
                <a:tab pos="3013075" algn="r"/>
                <a:tab pos="3421063" algn="dec"/>
                <a:tab pos="5670550" algn="r"/>
              </a:tabLst>
            </a:pPr>
            <a:r>
              <a:rPr lang="en-US" sz="1050" dirty="0">
                <a:solidFill>
                  <a:srgbClr val="313F48"/>
                </a:solidFill>
                <a:latin typeface="+mn-lt"/>
              </a:rPr>
              <a:t>Waterloo Triple Blonde		33cl	4,5</a:t>
            </a:r>
          </a:p>
          <a:p>
            <a:pPr marL="9525" indent="0">
              <a:lnSpc>
                <a:spcPct val="107000"/>
              </a:lnSpc>
              <a:tabLst>
                <a:tab pos="1905000" algn="l"/>
                <a:tab pos="2438400" algn="l"/>
                <a:tab pos="3013075" algn="r"/>
                <a:tab pos="3421063" algn="dec"/>
                <a:tab pos="5670550" algn="r"/>
              </a:tabLst>
            </a:pPr>
            <a:endParaRPr lang="en-US" sz="1050" dirty="0">
              <a:solidFill>
                <a:srgbClr val="313F48"/>
              </a:solidFill>
              <a:latin typeface="+mn-lt"/>
            </a:endParaRPr>
          </a:p>
          <a:p>
            <a:pPr marL="9525" indent="0">
              <a:lnSpc>
                <a:spcPct val="107000"/>
              </a:lnSpc>
              <a:tabLst>
                <a:tab pos="1905000" algn="l"/>
                <a:tab pos="2438400" algn="l"/>
                <a:tab pos="3013075" algn="r"/>
                <a:tab pos="3421063" algn="dec"/>
                <a:tab pos="5670550" algn="r"/>
              </a:tabLst>
            </a:pPr>
            <a:r>
              <a:rPr lang="en-US" sz="1050" b="1" dirty="0" err="1">
                <a:solidFill>
                  <a:srgbClr val="313F48"/>
                </a:solidFill>
                <a:latin typeface="+mn-lt"/>
              </a:rPr>
              <a:t>Autres</a:t>
            </a:r>
            <a:r>
              <a:rPr lang="en-US" sz="1050" b="1" dirty="0">
                <a:solidFill>
                  <a:srgbClr val="313F48"/>
                </a:solidFill>
                <a:latin typeface="+mn-lt"/>
              </a:rPr>
              <a:t> </a:t>
            </a:r>
            <a:r>
              <a:rPr lang="en-US" sz="1050" b="1" dirty="0" err="1">
                <a:solidFill>
                  <a:srgbClr val="313F48"/>
                </a:solidFill>
                <a:latin typeface="+mn-lt"/>
              </a:rPr>
              <a:t>bières</a:t>
            </a:r>
            <a:r>
              <a:rPr lang="en-US" sz="1050" b="1" dirty="0">
                <a:solidFill>
                  <a:srgbClr val="313F48"/>
                </a:solidFill>
                <a:latin typeface="+mn-lt"/>
              </a:rPr>
              <a:t> – Other beers</a:t>
            </a:r>
            <a:r>
              <a:rPr lang="en-US" sz="1050" dirty="0">
                <a:solidFill>
                  <a:srgbClr val="313F48"/>
                </a:solidFill>
                <a:latin typeface="+mn-lt"/>
              </a:rPr>
              <a:t>	</a:t>
            </a:r>
            <a:r>
              <a:rPr lang="nl-BE" sz="1050" dirty="0">
                <a:solidFill>
                  <a:srgbClr val="313F48"/>
                </a:solidFill>
                <a:latin typeface="+mn-lt"/>
              </a:rPr>
              <a:t> </a:t>
            </a:r>
            <a:endParaRPr lang="fr-BE" sz="1050" dirty="0">
              <a:solidFill>
                <a:srgbClr val="313F48"/>
              </a:solidFill>
              <a:latin typeface="+mn-lt"/>
            </a:endParaRPr>
          </a:p>
          <a:p>
            <a:pPr marL="9525" indent="0" eaLnBrk="1" hangingPunct="1">
              <a:lnSpc>
                <a:spcPct val="107000"/>
              </a:lnSpc>
              <a:spcAft>
                <a:spcPts val="0"/>
              </a:spcAft>
              <a:tabLst>
                <a:tab pos="1905000" algn="l"/>
                <a:tab pos="2438400" algn="l"/>
                <a:tab pos="3013075" algn="r"/>
                <a:tab pos="3421063" algn="dec"/>
                <a:tab pos="5670550" algn="r"/>
              </a:tabLst>
            </a:pPr>
            <a:r>
              <a:rPr lang="en-US" sz="1050" dirty="0">
                <a:solidFill>
                  <a:srgbClr val="313F48"/>
                </a:solidFill>
                <a:latin typeface="+mn-lt"/>
              </a:rPr>
              <a:t>Westmalle </a:t>
            </a:r>
            <a:r>
              <a:rPr lang="en-US" sz="1050" dirty="0" err="1">
                <a:solidFill>
                  <a:srgbClr val="313F48"/>
                </a:solidFill>
                <a:latin typeface="+mn-lt"/>
              </a:rPr>
              <a:t>Dubbel</a:t>
            </a:r>
            <a:r>
              <a:rPr lang="en-US" sz="1050" dirty="0">
                <a:solidFill>
                  <a:srgbClr val="313F48"/>
                </a:solidFill>
                <a:latin typeface="+mn-lt"/>
              </a:rPr>
              <a:t> / </a:t>
            </a:r>
            <a:r>
              <a:rPr lang="en-US" sz="1050" dirty="0" err="1">
                <a:solidFill>
                  <a:srgbClr val="313F48"/>
                </a:solidFill>
                <a:latin typeface="+mn-lt"/>
              </a:rPr>
              <a:t>Tripel</a:t>
            </a:r>
            <a:r>
              <a:rPr lang="en-US" sz="1050" dirty="0">
                <a:solidFill>
                  <a:srgbClr val="313F48"/>
                </a:solidFill>
                <a:latin typeface="+mn-lt"/>
              </a:rPr>
              <a:t>   		33cl	6</a:t>
            </a:r>
            <a:endParaRPr lang="fr-BE" sz="1050" dirty="0">
              <a:solidFill>
                <a:srgbClr val="313F48"/>
              </a:solidFill>
              <a:latin typeface="+mn-lt"/>
            </a:endParaRPr>
          </a:p>
          <a:p>
            <a:pPr marL="9525" indent="0" eaLnBrk="1" hangingPunct="1">
              <a:lnSpc>
                <a:spcPct val="107000"/>
              </a:lnSpc>
              <a:spcAft>
                <a:spcPts val="0"/>
              </a:spcAft>
              <a:tabLst>
                <a:tab pos="1905000" algn="l"/>
                <a:tab pos="2438400" algn="l"/>
                <a:tab pos="3013075" algn="r"/>
                <a:tab pos="3421063" algn="dec"/>
                <a:tab pos="5670550" algn="r"/>
              </a:tabLst>
            </a:pPr>
            <a:r>
              <a:rPr lang="en-US" sz="1050" dirty="0" err="1">
                <a:solidFill>
                  <a:srgbClr val="313F48"/>
                </a:solidFill>
                <a:latin typeface="+mn-lt"/>
              </a:rPr>
              <a:t>Chimay</a:t>
            </a:r>
            <a:r>
              <a:rPr lang="en-US" sz="1050" dirty="0">
                <a:solidFill>
                  <a:srgbClr val="313F48"/>
                </a:solidFill>
                <a:latin typeface="+mn-lt"/>
              </a:rPr>
              <a:t> red / blue  		33cl	6</a:t>
            </a:r>
            <a:endParaRPr lang="fr-BE" sz="1050" dirty="0">
              <a:solidFill>
                <a:srgbClr val="313F48"/>
              </a:solidFill>
              <a:latin typeface="+mn-lt"/>
            </a:endParaRPr>
          </a:p>
          <a:p>
            <a:pPr marL="9525" indent="0" eaLnBrk="1" hangingPunct="1">
              <a:lnSpc>
                <a:spcPct val="107000"/>
              </a:lnSpc>
              <a:spcAft>
                <a:spcPts val="0"/>
              </a:spcAft>
              <a:tabLst>
                <a:tab pos="1905000" algn="l"/>
                <a:tab pos="2438400" algn="l"/>
                <a:tab pos="3013075" algn="r"/>
                <a:tab pos="3421063" algn="dec"/>
                <a:tab pos="5670550" algn="r"/>
              </a:tabLst>
            </a:pPr>
            <a:r>
              <a:rPr lang="nl-BE" sz="1050" dirty="0">
                <a:solidFill>
                  <a:srgbClr val="313F48"/>
                </a:solidFill>
                <a:latin typeface="+mn-lt"/>
              </a:rPr>
              <a:t>Orval  		33cl	</a:t>
            </a:r>
            <a:r>
              <a:rPr lang="en-US" sz="1050" dirty="0">
                <a:solidFill>
                  <a:srgbClr val="313F48"/>
                </a:solidFill>
                <a:latin typeface="+mn-lt"/>
              </a:rPr>
              <a:t>6</a:t>
            </a:r>
            <a:endParaRPr lang="fr-BE" sz="1050" dirty="0">
              <a:solidFill>
                <a:srgbClr val="313F48"/>
              </a:solidFill>
              <a:latin typeface="+mn-lt"/>
            </a:endParaRPr>
          </a:p>
          <a:p>
            <a:pPr marL="9525" indent="0" eaLnBrk="1" hangingPunct="1">
              <a:lnSpc>
                <a:spcPct val="107000"/>
              </a:lnSpc>
              <a:spcAft>
                <a:spcPts val="0"/>
              </a:spcAft>
              <a:tabLst>
                <a:tab pos="1905000" algn="l"/>
                <a:tab pos="2438400" algn="l"/>
                <a:tab pos="3013075" algn="r"/>
                <a:tab pos="3421063" algn="dec"/>
                <a:tab pos="5670550" algn="r"/>
              </a:tabLst>
            </a:pPr>
            <a:r>
              <a:rPr lang="nl-BE" sz="1050" dirty="0">
                <a:solidFill>
                  <a:srgbClr val="313F48"/>
                </a:solidFill>
                <a:latin typeface="+mn-lt"/>
              </a:rPr>
              <a:t>Tripel Karmeliet 		33cl	6</a:t>
            </a:r>
            <a:endParaRPr lang="fr-BE" sz="1050" dirty="0">
              <a:solidFill>
                <a:srgbClr val="313F48"/>
              </a:solidFill>
              <a:latin typeface="+mn-lt"/>
            </a:endParaRPr>
          </a:p>
          <a:p>
            <a:pPr marL="9525" indent="0">
              <a:lnSpc>
                <a:spcPct val="107000"/>
              </a:lnSpc>
              <a:tabLst>
                <a:tab pos="1905000" algn="l"/>
                <a:tab pos="2438400" algn="l"/>
                <a:tab pos="3013075" algn="r"/>
                <a:tab pos="3421063" algn="dec"/>
                <a:tab pos="5670550" algn="r"/>
              </a:tabLst>
            </a:pPr>
            <a:r>
              <a:rPr lang="nl-BE" sz="1050" dirty="0">
                <a:solidFill>
                  <a:srgbClr val="313F48"/>
                </a:solidFill>
                <a:latin typeface="+mn-lt"/>
              </a:rPr>
              <a:t>Duvel  		33cl	5</a:t>
            </a:r>
            <a:endParaRPr lang="fr-BE" sz="1050" dirty="0">
              <a:solidFill>
                <a:srgbClr val="313F48"/>
              </a:solidFill>
              <a:latin typeface="+mn-lt"/>
            </a:endParaRPr>
          </a:p>
          <a:p>
            <a:pPr marL="9525" indent="0">
              <a:lnSpc>
                <a:spcPct val="107000"/>
              </a:lnSpc>
              <a:tabLst>
                <a:tab pos="1905000" algn="l"/>
                <a:tab pos="2438400" algn="l"/>
                <a:tab pos="3013075" algn="r"/>
                <a:tab pos="3421063" algn="dec"/>
                <a:tab pos="5670550" algn="r"/>
              </a:tabLst>
            </a:pPr>
            <a:r>
              <a:rPr lang="nl-BE" sz="1050" dirty="0">
                <a:solidFill>
                  <a:srgbClr val="313F48"/>
                </a:solidFill>
                <a:latin typeface="+mn-lt"/>
              </a:rPr>
              <a:t>Hoegaarden 		25cl	4</a:t>
            </a:r>
            <a:endParaRPr lang="fr-BE" sz="1050" dirty="0">
              <a:solidFill>
                <a:srgbClr val="313F48"/>
              </a:solidFill>
              <a:latin typeface="+mn-lt"/>
            </a:endParaRPr>
          </a:p>
          <a:p>
            <a:pPr marL="9525" indent="0" eaLnBrk="1" hangingPunct="1">
              <a:lnSpc>
                <a:spcPct val="107000"/>
              </a:lnSpc>
              <a:spcAft>
                <a:spcPts val="0"/>
              </a:spcAft>
              <a:tabLst>
                <a:tab pos="1905000" algn="l"/>
                <a:tab pos="2438400" algn="l"/>
                <a:tab pos="3013075" algn="r"/>
                <a:tab pos="3421063" algn="dec"/>
                <a:tab pos="5670550" algn="r"/>
              </a:tabLst>
            </a:pPr>
            <a:r>
              <a:rPr lang="nl-BE" sz="1050" dirty="0">
                <a:solidFill>
                  <a:srgbClr val="313F48"/>
                </a:solidFill>
                <a:latin typeface="+mn-lt"/>
              </a:rPr>
              <a:t>Leffe Blonde / Brune 		33cl 	5</a:t>
            </a:r>
            <a:endParaRPr lang="fr-BE" sz="1050" dirty="0">
              <a:solidFill>
                <a:srgbClr val="313F48"/>
              </a:solidFill>
              <a:latin typeface="+mn-lt"/>
            </a:endParaRPr>
          </a:p>
        </p:txBody>
      </p:sp>
      <p:sp>
        <p:nvSpPr>
          <p:cNvPr id="40" name="Rectangle 20">
            <a:extLst>
              <a:ext uri="{FF2B5EF4-FFF2-40B4-BE49-F238E27FC236}">
                <a16:creationId xmlns:a16="http://schemas.microsoft.com/office/drawing/2014/main" xmlns="" id="{1A0DED01-1E50-114D-A01B-5C825D1CCCBD}"/>
              </a:ext>
            </a:extLst>
          </p:cNvPr>
          <p:cNvSpPr>
            <a:spLocks noChangeArrowheads="1"/>
          </p:cNvSpPr>
          <p:nvPr/>
        </p:nvSpPr>
        <p:spPr bwMode="auto">
          <a:xfrm>
            <a:off x="4119149" y="1209517"/>
            <a:ext cx="3200400" cy="8626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269875" eaLnBrk="0" fontAlgn="base" hangingPunct="0">
              <a:spcBef>
                <a:spcPct val="0"/>
              </a:spcBef>
              <a:spcAft>
                <a:spcPct val="0"/>
              </a:spcAft>
              <a:tabLst>
                <a:tab pos="5670550" algn="r"/>
              </a:tabLst>
              <a:defRPr>
                <a:solidFill>
                  <a:schemeClr val="tx1"/>
                </a:solidFill>
                <a:latin typeface="Arial" panose="020B0604020202020204" pitchFamily="34" charset="0"/>
              </a:defRPr>
            </a:lvl1pPr>
            <a:lvl2pPr eaLnBrk="0" fontAlgn="base" hangingPunct="0">
              <a:spcBef>
                <a:spcPct val="0"/>
              </a:spcBef>
              <a:spcAft>
                <a:spcPct val="0"/>
              </a:spcAft>
              <a:tabLst>
                <a:tab pos="5670550" algn="r"/>
              </a:tabLst>
              <a:defRPr>
                <a:solidFill>
                  <a:schemeClr val="tx1"/>
                </a:solidFill>
                <a:latin typeface="Arial" panose="020B0604020202020204" pitchFamily="34" charset="0"/>
              </a:defRPr>
            </a:lvl2pPr>
            <a:lvl3pPr eaLnBrk="0" fontAlgn="base" hangingPunct="0">
              <a:spcBef>
                <a:spcPct val="0"/>
              </a:spcBef>
              <a:spcAft>
                <a:spcPct val="0"/>
              </a:spcAft>
              <a:tabLst>
                <a:tab pos="5670550" algn="r"/>
              </a:tabLst>
              <a:defRPr>
                <a:solidFill>
                  <a:schemeClr val="tx1"/>
                </a:solidFill>
                <a:latin typeface="Arial" panose="020B0604020202020204" pitchFamily="34" charset="0"/>
              </a:defRPr>
            </a:lvl3pPr>
            <a:lvl4pPr eaLnBrk="0" fontAlgn="base" hangingPunct="0">
              <a:spcBef>
                <a:spcPct val="0"/>
              </a:spcBef>
              <a:spcAft>
                <a:spcPct val="0"/>
              </a:spcAft>
              <a:tabLst>
                <a:tab pos="5670550" algn="r"/>
              </a:tabLst>
              <a:defRPr>
                <a:solidFill>
                  <a:schemeClr val="tx1"/>
                </a:solidFill>
                <a:latin typeface="Arial" panose="020B0604020202020204" pitchFamily="34" charset="0"/>
              </a:defRPr>
            </a:lvl4pPr>
            <a:lvl5pPr eaLnBrk="0" fontAlgn="base" hangingPunct="0">
              <a:spcBef>
                <a:spcPct val="0"/>
              </a:spcBef>
              <a:spcAft>
                <a:spcPct val="0"/>
              </a:spcAft>
              <a:tabLst>
                <a:tab pos="5670550" algn="r"/>
              </a:tabLst>
              <a:defRPr>
                <a:solidFill>
                  <a:schemeClr val="tx1"/>
                </a:solidFill>
                <a:latin typeface="Arial" panose="020B0604020202020204" pitchFamily="34" charset="0"/>
              </a:defRPr>
            </a:lvl5pPr>
            <a:lvl6pPr eaLnBrk="0" fontAlgn="base" hangingPunct="0">
              <a:spcBef>
                <a:spcPct val="0"/>
              </a:spcBef>
              <a:spcAft>
                <a:spcPct val="0"/>
              </a:spcAft>
              <a:tabLst>
                <a:tab pos="5670550" algn="r"/>
              </a:tabLst>
              <a:defRPr>
                <a:solidFill>
                  <a:schemeClr val="tx1"/>
                </a:solidFill>
                <a:latin typeface="Arial" panose="020B0604020202020204" pitchFamily="34" charset="0"/>
              </a:defRPr>
            </a:lvl6pPr>
            <a:lvl7pPr eaLnBrk="0" fontAlgn="base" hangingPunct="0">
              <a:spcBef>
                <a:spcPct val="0"/>
              </a:spcBef>
              <a:spcAft>
                <a:spcPct val="0"/>
              </a:spcAft>
              <a:tabLst>
                <a:tab pos="5670550" algn="r"/>
              </a:tabLst>
              <a:defRPr>
                <a:solidFill>
                  <a:schemeClr val="tx1"/>
                </a:solidFill>
                <a:latin typeface="Arial" panose="020B0604020202020204" pitchFamily="34" charset="0"/>
              </a:defRPr>
            </a:lvl7pPr>
            <a:lvl8pPr eaLnBrk="0" fontAlgn="base" hangingPunct="0">
              <a:spcBef>
                <a:spcPct val="0"/>
              </a:spcBef>
              <a:spcAft>
                <a:spcPct val="0"/>
              </a:spcAft>
              <a:tabLst>
                <a:tab pos="5670550" algn="r"/>
              </a:tabLst>
              <a:defRPr>
                <a:solidFill>
                  <a:schemeClr val="tx1"/>
                </a:solidFill>
                <a:latin typeface="Arial" panose="020B0604020202020204" pitchFamily="34" charset="0"/>
              </a:defRPr>
            </a:lvl8pPr>
            <a:lvl9pPr eaLnBrk="0" fontAlgn="base" hangingPunct="0">
              <a:spcBef>
                <a:spcPct val="0"/>
              </a:spcBef>
              <a:spcAft>
                <a:spcPct val="0"/>
              </a:spcAft>
              <a:tabLst>
                <a:tab pos="5670550" algn="r"/>
              </a:tabLst>
              <a:defRPr>
                <a:solidFill>
                  <a:schemeClr val="tx1"/>
                </a:solidFill>
                <a:latin typeface="Arial" panose="020B0604020202020204" pitchFamily="34" charset="0"/>
              </a:defRPr>
            </a:lvl9pPr>
          </a:lstStyle>
          <a:p>
            <a:pPr marL="9525" indent="0" eaLnBrk="1" hangingPunct="1">
              <a:spcAft>
                <a:spcPts val="0"/>
              </a:spcAft>
              <a:tabLst>
                <a:tab pos="1905000" algn="l"/>
                <a:tab pos="2398713" algn="l"/>
                <a:tab pos="3013075" algn="r"/>
                <a:tab pos="3421063" algn="dec"/>
                <a:tab pos="5670550" algn="r"/>
              </a:tabLst>
            </a:pPr>
            <a:r>
              <a:rPr lang="fr-FR" altLang="fr-FR" sz="1050" b="1" dirty="0">
                <a:solidFill>
                  <a:srgbClr val="313F48"/>
                </a:solidFill>
                <a:latin typeface="+mn-lt"/>
              </a:rPr>
              <a:t>			€</a:t>
            </a:r>
            <a:endParaRPr lang="en-GB" sz="1050" b="1" dirty="0">
              <a:solidFill>
                <a:srgbClr val="313F48"/>
              </a:solidFill>
              <a:latin typeface="+mn-lt"/>
            </a:endParaRPr>
          </a:p>
          <a:p>
            <a:pPr marL="9525" indent="0" eaLnBrk="1" hangingPunct="1">
              <a:spcAft>
                <a:spcPts val="0"/>
              </a:spcAft>
              <a:tabLst>
                <a:tab pos="1905000" algn="l"/>
                <a:tab pos="2398713" algn="l"/>
                <a:tab pos="3013075" algn="r"/>
                <a:tab pos="3421063" algn="dec"/>
                <a:tab pos="5670550" algn="r"/>
              </a:tabLst>
            </a:pPr>
            <a:r>
              <a:rPr lang="en-GB" sz="1200" b="1" dirty="0">
                <a:solidFill>
                  <a:srgbClr val="313F48"/>
                </a:solidFill>
                <a:latin typeface="+mn-lt"/>
              </a:rPr>
              <a:t>DIGESTIFS  </a:t>
            </a:r>
            <a:r>
              <a:rPr lang="fr-FR" altLang="fr-FR" sz="1200" b="1" dirty="0">
                <a:solidFill>
                  <a:srgbClr val="313F48"/>
                </a:solidFill>
                <a:latin typeface="+mn-lt"/>
              </a:rPr>
              <a:t>–  </a:t>
            </a:r>
            <a:r>
              <a:rPr lang="en-GB" sz="1200" b="1" dirty="0">
                <a:solidFill>
                  <a:srgbClr val="313F48"/>
                </a:solidFill>
                <a:latin typeface="+mn-lt"/>
              </a:rPr>
              <a:t>LIQUOR</a:t>
            </a:r>
            <a:r>
              <a:rPr lang="fr-BE" sz="1200" b="1" dirty="0">
                <a:solidFill>
                  <a:srgbClr val="313F48"/>
                </a:solidFill>
                <a:latin typeface="+mn-lt"/>
              </a:rPr>
              <a:t> </a:t>
            </a:r>
            <a:r>
              <a:rPr lang="fr-FR" altLang="fr-FR" sz="1200" b="1" dirty="0">
                <a:solidFill>
                  <a:srgbClr val="313F48"/>
                </a:solidFill>
                <a:latin typeface="+mn-lt"/>
              </a:rPr>
              <a:t>			</a:t>
            </a:r>
          </a:p>
          <a:p>
            <a:pPr marL="9525" indent="0">
              <a:lnSpc>
                <a:spcPct val="107000"/>
              </a:lnSpc>
              <a:tabLst>
                <a:tab pos="1905000" algn="l"/>
                <a:tab pos="2398713" algn="l"/>
                <a:tab pos="3013075" algn="r"/>
                <a:tab pos="3421063" algn="dec"/>
                <a:tab pos="5670550" algn="r"/>
              </a:tabLst>
            </a:pPr>
            <a:r>
              <a:rPr lang="en-GB" sz="1050" dirty="0">
                <a:solidFill>
                  <a:srgbClr val="313F48"/>
                </a:solidFill>
                <a:latin typeface="+mn-lt"/>
              </a:rPr>
              <a:t>Amaretto			9</a:t>
            </a:r>
            <a:endParaRPr lang="fr-BE" sz="1050" dirty="0">
              <a:solidFill>
                <a:srgbClr val="313F48"/>
              </a:solidFill>
              <a:latin typeface="+mn-lt"/>
            </a:endParaRPr>
          </a:p>
          <a:p>
            <a:pPr marL="9525" indent="0">
              <a:lnSpc>
                <a:spcPct val="107000"/>
              </a:lnSpc>
              <a:tabLst>
                <a:tab pos="1905000" algn="l"/>
                <a:tab pos="2398713" algn="l"/>
                <a:tab pos="3013075" algn="r"/>
                <a:tab pos="3421063" algn="dec"/>
                <a:tab pos="5670550" algn="r"/>
              </a:tabLst>
            </a:pPr>
            <a:r>
              <a:rPr lang="en-GB" sz="1050" dirty="0">
                <a:solidFill>
                  <a:srgbClr val="313F48"/>
                </a:solidFill>
                <a:latin typeface="+mn-lt"/>
              </a:rPr>
              <a:t>Baileys			9</a:t>
            </a:r>
            <a:endParaRPr lang="fr-BE" sz="1050" dirty="0">
              <a:solidFill>
                <a:srgbClr val="313F48"/>
              </a:solidFill>
              <a:latin typeface="+mn-lt"/>
            </a:endParaRPr>
          </a:p>
          <a:p>
            <a:pPr marL="9525" indent="0">
              <a:lnSpc>
                <a:spcPct val="107000"/>
              </a:lnSpc>
              <a:tabLst>
                <a:tab pos="1905000" algn="l"/>
                <a:tab pos="2398713" algn="l"/>
                <a:tab pos="3013075" algn="r"/>
                <a:tab pos="3421063" algn="dec"/>
                <a:tab pos="5670550" algn="r"/>
              </a:tabLst>
            </a:pPr>
            <a:r>
              <a:rPr lang="en-GB" sz="1050" dirty="0">
                <a:solidFill>
                  <a:srgbClr val="313F48"/>
                </a:solidFill>
                <a:latin typeface="+mn-lt"/>
              </a:rPr>
              <a:t>Cointreau			9</a:t>
            </a:r>
            <a:r>
              <a:rPr lang="nl-BE" sz="1050" dirty="0">
                <a:solidFill>
                  <a:srgbClr val="313F48"/>
                </a:solidFill>
                <a:latin typeface="+mn-lt"/>
              </a:rPr>
              <a:t>	</a:t>
            </a:r>
            <a:endParaRPr lang="fr-BE" sz="1050" dirty="0">
              <a:solidFill>
                <a:srgbClr val="313F48"/>
              </a:solidFill>
              <a:latin typeface="+mn-lt"/>
            </a:endParaRPr>
          </a:p>
          <a:p>
            <a:pPr marL="9525" indent="0">
              <a:lnSpc>
                <a:spcPct val="107000"/>
              </a:lnSpc>
              <a:tabLst>
                <a:tab pos="1905000" algn="l"/>
                <a:tab pos="2398713" algn="l"/>
                <a:tab pos="3013075" algn="r"/>
                <a:tab pos="3421063" algn="dec"/>
                <a:tab pos="5670550" algn="r"/>
              </a:tabLst>
            </a:pPr>
            <a:r>
              <a:rPr lang="en-GB" sz="1050" dirty="0">
                <a:solidFill>
                  <a:srgbClr val="313F48"/>
                </a:solidFill>
                <a:latin typeface="+mn-lt"/>
              </a:rPr>
              <a:t>Grand-Marnier			9</a:t>
            </a:r>
            <a:endParaRPr lang="fr-BE" sz="1050" dirty="0">
              <a:solidFill>
                <a:srgbClr val="313F48"/>
              </a:solidFill>
              <a:latin typeface="+mn-lt"/>
            </a:endParaRPr>
          </a:p>
          <a:p>
            <a:pPr marL="9525" indent="0">
              <a:lnSpc>
                <a:spcPct val="107000"/>
              </a:lnSpc>
              <a:tabLst>
                <a:tab pos="1905000" algn="l"/>
                <a:tab pos="2398713" algn="l"/>
                <a:tab pos="3013075" algn="r"/>
                <a:tab pos="3421063" algn="dec"/>
                <a:tab pos="5670550" algn="r"/>
              </a:tabLst>
            </a:pPr>
            <a:r>
              <a:rPr lang="fr-BE" sz="1050" dirty="0" err="1">
                <a:solidFill>
                  <a:srgbClr val="313F48"/>
                </a:solidFill>
                <a:latin typeface="+mn-lt"/>
              </a:rPr>
              <a:t>Limoncello</a:t>
            </a:r>
            <a:r>
              <a:rPr lang="fr-BE" sz="1050" dirty="0">
                <a:solidFill>
                  <a:srgbClr val="313F48"/>
                </a:solidFill>
                <a:latin typeface="+mn-lt"/>
              </a:rPr>
              <a:t>			9</a:t>
            </a:r>
          </a:p>
          <a:p>
            <a:pPr marL="9525" indent="0">
              <a:lnSpc>
                <a:spcPct val="107000"/>
              </a:lnSpc>
              <a:tabLst>
                <a:tab pos="1905000" algn="l"/>
                <a:tab pos="2398713" algn="l"/>
                <a:tab pos="3013075" algn="r"/>
                <a:tab pos="3421063" algn="dec"/>
                <a:tab pos="5670550" algn="r"/>
              </a:tabLst>
            </a:pPr>
            <a:r>
              <a:rPr lang="fr-BE" sz="1050" dirty="0">
                <a:solidFill>
                  <a:srgbClr val="313F48"/>
                </a:solidFill>
                <a:latin typeface="+mn-lt"/>
              </a:rPr>
              <a:t>Mandarine </a:t>
            </a:r>
            <a:r>
              <a:rPr lang="fr-BE" sz="1050" dirty="0" err="1">
                <a:solidFill>
                  <a:srgbClr val="313F48"/>
                </a:solidFill>
                <a:latin typeface="+mn-lt"/>
              </a:rPr>
              <a:t>Napoleon</a:t>
            </a:r>
            <a:r>
              <a:rPr lang="fr-BE" sz="1050" dirty="0">
                <a:solidFill>
                  <a:srgbClr val="313F48"/>
                </a:solidFill>
                <a:latin typeface="+mn-lt"/>
              </a:rPr>
              <a:t>			9</a:t>
            </a:r>
          </a:p>
          <a:p>
            <a:pPr marL="9525" indent="0">
              <a:lnSpc>
                <a:spcPct val="107000"/>
              </a:lnSpc>
              <a:tabLst>
                <a:tab pos="1905000" algn="l"/>
                <a:tab pos="2398713" algn="l"/>
                <a:tab pos="3013075" algn="r"/>
                <a:tab pos="3421063" algn="dec"/>
                <a:tab pos="5670550" algn="r"/>
              </a:tabLst>
            </a:pPr>
            <a:r>
              <a:rPr lang="fr-BE" sz="1050" dirty="0">
                <a:solidFill>
                  <a:srgbClr val="313F48"/>
                </a:solidFill>
                <a:latin typeface="+mn-lt"/>
              </a:rPr>
              <a:t>Eau de </a:t>
            </a:r>
            <a:r>
              <a:rPr lang="fr-BE" sz="1050" dirty="0" err="1">
                <a:solidFill>
                  <a:srgbClr val="313F48"/>
                </a:solidFill>
                <a:latin typeface="+mn-lt"/>
              </a:rPr>
              <a:t>Villée</a:t>
            </a:r>
            <a:r>
              <a:rPr lang="fr-BE" sz="1050" dirty="0">
                <a:solidFill>
                  <a:srgbClr val="313F48"/>
                </a:solidFill>
                <a:latin typeface="+mn-lt"/>
              </a:rPr>
              <a:t> – Distillerie de </a:t>
            </a:r>
            <a:r>
              <a:rPr lang="fr-BE" sz="1050" dirty="0" err="1">
                <a:solidFill>
                  <a:srgbClr val="313F48"/>
                </a:solidFill>
                <a:latin typeface="+mn-lt"/>
              </a:rPr>
              <a:t>Biercée</a:t>
            </a:r>
            <a:r>
              <a:rPr lang="fr-BE" sz="1050" dirty="0">
                <a:solidFill>
                  <a:srgbClr val="313F48"/>
                </a:solidFill>
                <a:latin typeface="+mn-lt"/>
              </a:rPr>
              <a:t> 		</a:t>
            </a:r>
            <a:r>
              <a:rPr lang="fr-BE" sz="1050" dirty="0">
                <a:latin typeface="+mn-lt"/>
              </a:rPr>
              <a:t>11</a:t>
            </a:r>
          </a:p>
          <a:p>
            <a:pPr marL="9525" indent="0">
              <a:lnSpc>
                <a:spcPct val="107000"/>
              </a:lnSpc>
              <a:tabLst>
                <a:tab pos="1905000" algn="l"/>
                <a:tab pos="2398713" algn="l"/>
                <a:tab pos="3013075" algn="r"/>
                <a:tab pos="3421063" algn="dec"/>
                <a:tab pos="5670550" algn="r"/>
              </a:tabLst>
            </a:pPr>
            <a:r>
              <a:rPr lang="fr-BE" sz="1050" dirty="0">
                <a:solidFill>
                  <a:srgbClr val="313F48"/>
                </a:solidFill>
                <a:latin typeface="+mn-lt"/>
              </a:rPr>
              <a:t>   Fraise des bois, – Framboise sauvage,     </a:t>
            </a:r>
          </a:p>
          <a:p>
            <a:pPr marL="9525" indent="0">
              <a:lnSpc>
                <a:spcPct val="107000"/>
              </a:lnSpc>
              <a:tabLst>
                <a:tab pos="1905000" algn="l"/>
                <a:tab pos="2398713" algn="l"/>
                <a:tab pos="3013075" algn="r"/>
                <a:tab pos="3421063" algn="dec"/>
                <a:tab pos="5670550" algn="r"/>
              </a:tabLst>
            </a:pPr>
            <a:r>
              <a:rPr lang="fr-BE" sz="1050" dirty="0">
                <a:solidFill>
                  <a:srgbClr val="313F48"/>
                </a:solidFill>
                <a:latin typeface="+mn-lt"/>
              </a:rPr>
              <a:t>   Mirabelle, Poire Williams  		       		 </a:t>
            </a:r>
            <a:r>
              <a:rPr lang="en-US" sz="1050" dirty="0">
                <a:solidFill>
                  <a:srgbClr val="313F48"/>
                </a:solidFill>
                <a:latin typeface="+mn-lt"/>
              </a:rPr>
              <a:t>Southern Comfort			 9</a:t>
            </a:r>
            <a:endParaRPr lang="fr-BE" sz="1050" dirty="0">
              <a:solidFill>
                <a:srgbClr val="313F48"/>
              </a:solidFill>
              <a:latin typeface="+mn-lt"/>
            </a:endParaRPr>
          </a:p>
          <a:p>
            <a:pPr marL="9525" indent="0">
              <a:lnSpc>
                <a:spcPct val="107000"/>
              </a:lnSpc>
              <a:tabLst>
                <a:tab pos="1905000" algn="l"/>
                <a:tab pos="2398713" algn="l"/>
                <a:tab pos="3013075" algn="r"/>
                <a:tab pos="3421063" algn="dec"/>
                <a:tab pos="5670550" algn="r"/>
              </a:tabLst>
            </a:pPr>
            <a:r>
              <a:rPr lang="en-US" sz="1050" dirty="0">
                <a:solidFill>
                  <a:srgbClr val="313F48"/>
                </a:solidFill>
                <a:latin typeface="+mn-lt"/>
              </a:rPr>
              <a:t>Tia Maria			9</a:t>
            </a:r>
          </a:p>
          <a:p>
            <a:pPr marL="9525" indent="0">
              <a:lnSpc>
                <a:spcPct val="107000"/>
              </a:lnSpc>
              <a:tabLst>
                <a:tab pos="1905000" algn="l"/>
                <a:tab pos="2398713" algn="l"/>
                <a:tab pos="3013075" algn="r"/>
                <a:tab pos="3421063" algn="dec"/>
                <a:tab pos="5670550" algn="r"/>
              </a:tabLst>
            </a:pPr>
            <a:endParaRPr lang="en-US" altLang="fr-FR" sz="1050" dirty="0">
              <a:solidFill>
                <a:srgbClr val="313F48"/>
              </a:solidFill>
              <a:latin typeface="+mn-lt"/>
            </a:endParaRPr>
          </a:p>
          <a:p>
            <a:pPr marL="9525" marR="0" lvl="0" indent="0">
              <a:lnSpc>
                <a:spcPct val="107000"/>
              </a:lnSpc>
              <a:buClrTx/>
              <a:buSzTx/>
              <a:buFontTx/>
              <a:buNone/>
              <a:tabLst>
                <a:tab pos="1905000" algn="l"/>
                <a:tab pos="2398713" algn="l"/>
                <a:tab pos="3013075" algn="r"/>
                <a:tab pos="3421063" algn="dec"/>
                <a:tab pos="5670550" algn="r"/>
              </a:tabLst>
            </a:pPr>
            <a:r>
              <a:rPr lang="en-US" altLang="fr-FR" sz="1200" b="1" dirty="0">
                <a:solidFill>
                  <a:srgbClr val="313F48"/>
                </a:solidFill>
                <a:latin typeface="+mn-lt"/>
              </a:rPr>
              <a:t>BRANDY’S </a:t>
            </a:r>
            <a:r>
              <a:rPr lang="en-US" altLang="fr-FR" sz="1200" dirty="0">
                <a:solidFill>
                  <a:srgbClr val="313F48"/>
                </a:solidFill>
                <a:latin typeface="+mn-lt"/>
              </a:rPr>
              <a:t>		</a:t>
            </a:r>
            <a:r>
              <a:rPr lang="en-US" altLang="fr-FR" sz="1050" dirty="0">
                <a:solidFill>
                  <a:srgbClr val="313F48"/>
                </a:solidFill>
                <a:latin typeface="+mn-lt"/>
              </a:rPr>
              <a:t>4 cl</a:t>
            </a:r>
          </a:p>
          <a:p>
            <a:pPr marL="9525" marR="0" lvl="0" indent="0">
              <a:lnSpc>
                <a:spcPct val="107000"/>
              </a:lnSpc>
              <a:buClrTx/>
              <a:buSzTx/>
              <a:buFontTx/>
              <a:buNone/>
              <a:tabLst>
                <a:tab pos="1905000" algn="l"/>
                <a:tab pos="2398713" algn="l"/>
                <a:tab pos="3013075" algn="r"/>
                <a:tab pos="3421063" algn="dec"/>
                <a:tab pos="5670550" algn="r"/>
              </a:tabLst>
            </a:pPr>
            <a:r>
              <a:rPr lang="en-US" altLang="fr-FR" sz="1050" dirty="0">
                <a:solidFill>
                  <a:srgbClr val="313F48"/>
                </a:solidFill>
                <a:latin typeface="+mn-lt"/>
              </a:rPr>
              <a:t>Armagnac			9</a:t>
            </a:r>
          </a:p>
          <a:p>
            <a:pPr marL="9525" marR="0" lvl="0" indent="0">
              <a:lnSpc>
                <a:spcPct val="107000"/>
              </a:lnSpc>
              <a:buClrTx/>
              <a:buSzTx/>
              <a:buFontTx/>
              <a:buNone/>
              <a:tabLst>
                <a:tab pos="1905000" algn="l"/>
                <a:tab pos="2398713" algn="l"/>
                <a:tab pos="3013075" algn="r"/>
                <a:tab pos="3421063" algn="dec"/>
                <a:tab pos="5670550" algn="r"/>
              </a:tabLst>
            </a:pPr>
            <a:r>
              <a:rPr lang="en-US" altLang="fr-FR" sz="1050" dirty="0">
                <a:solidFill>
                  <a:srgbClr val="313F48"/>
                </a:solidFill>
                <a:latin typeface="+mn-lt"/>
              </a:rPr>
              <a:t>Calvados			9</a:t>
            </a:r>
          </a:p>
          <a:p>
            <a:pPr marL="9525" marR="0" lvl="0" indent="0">
              <a:lnSpc>
                <a:spcPct val="107000"/>
              </a:lnSpc>
              <a:buClrTx/>
              <a:buSzTx/>
              <a:buFontTx/>
              <a:buNone/>
              <a:tabLst>
                <a:tab pos="1905000" algn="l"/>
                <a:tab pos="2398713" algn="l"/>
                <a:tab pos="3013075" algn="r"/>
                <a:tab pos="3421063" algn="dec"/>
                <a:tab pos="5670550" algn="r"/>
              </a:tabLst>
            </a:pPr>
            <a:r>
              <a:rPr lang="en-US" altLang="fr-FR" sz="1050" dirty="0">
                <a:solidFill>
                  <a:srgbClr val="313F48"/>
                </a:solidFill>
                <a:latin typeface="+mn-lt"/>
              </a:rPr>
              <a:t>Courvoisier VS			 8</a:t>
            </a:r>
          </a:p>
          <a:p>
            <a:pPr marL="9525" marR="0" lvl="0" indent="0">
              <a:lnSpc>
                <a:spcPct val="107000"/>
              </a:lnSpc>
              <a:buClrTx/>
              <a:buSzTx/>
              <a:buFontTx/>
              <a:buNone/>
              <a:tabLst>
                <a:tab pos="1905000" algn="l"/>
                <a:tab pos="2398713" algn="l"/>
                <a:tab pos="3013075" algn="r"/>
                <a:tab pos="3421063" algn="dec"/>
                <a:tab pos="5670550" algn="r"/>
              </a:tabLst>
            </a:pPr>
            <a:r>
              <a:rPr lang="en-US" altLang="fr-FR" sz="1050" dirty="0">
                <a:solidFill>
                  <a:srgbClr val="313F48"/>
                </a:solidFill>
                <a:latin typeface="+mn-lt"/>
              </a:rPr>
              <a:t>Remy Martin ‘Coeur de Cognac”			 12</a:t>
            </a:r>
          </a:p>
          <a:p>
            <a:pPr marL="9525" marR="0" lvl="0" indent="0">
              <a:lnSpc>
                <a:spcPct val="107000"/>
              </a:lnSpc>
              <a:buClrTx/>
              <a:buSzTx/>
              <a:buFontTx/>
              <a:buNone/>
              <a:tabLst>
                <a:tab pos="1905000" algn="l"/>
                <a:tab pos="2398713" algn="l"/>
                <a:tab pos="3013075" algn="r"/>
                <a:tab pos="3421063" algn="dec"/>
                <a:tab pos="5670550" algn="r"/>
              </a:tabLst>
            </a:pPr>
            <a:endParaRPr lang="en-US" altLang="fr-FR" sz="1050" dirty="0">
              <a:solidFill>
                <a:srgbClr val="313F48"/>
              </a:solidFill>
              <a:latin typeface="+mn-lt"/>
            </a:endParaRPr>
          </a:p>
          <a:p>
            <a:pPr marL="9525" indent="0">
              <a:lnSpc>
                <a:spcPct val="107000"/>
              </a:lnSpc>
              <a:tabLst>
                <a:tab pos="1905000" algn="l"/>
                <a:tab pos="2398713" algn="l"/>
                <a:tab pos="3013075" algn="r"/>
                <a:tab pos="3421063" algn="dec"/>
                <a:tab pos="5670550" algn="r"/>
              </a:tabLst>
            </a:pPr>
            <a:r>
              <a:rPr lang="en-US" altLang="fr-FR" sz="1200" b="1" dirty="0">
                <a:solidFill>
                  <a:srgbClr val="313F48"/>
                </a:solidFill>
                <a:latin typeface="+mn-lt"/>
              </a:rPr>
              <a:t>WHISKIES</a:t>
            </a:r>
            <a:r>
              <a:rPr lang="en-US" altLang="fr-FR" sz="1050" b="1" dirty="0">
                <a:solidFill>
                  <a:srgbClr val="313F48"/>
                </a:solidFill>
                <a:latin typeface="+mn-lt"/>
              </a:rPr>
              <a:t> </a:t>
            </a:r>
            <a:r>
              <a:rPr lang="en-US" altLang="fr-FR" sz="1050" dirty="0">
                <a:solidFill>
                  <a:srgbClr val="313F48"/>
                </a:solidFill>
                <a:latin typeface="+mn-lt"/>
              </a:rPr>
              <a:t>		4 cl</a:t>
            </a:r>
          </a:p>
          <a:p>
            <a:pPr marL="9525" indent="0">
              <a:lnSpc>
                <a:spcPct val="107000"/>
              </a:lnSpc>
              <a:tabLst>
                <a:tab pos="1905000" algn="l"/>
                <a:tab pos="2398713" algn="l"/>
                <a:tab pos="3013075" algn="r"/>
                <a:tab pos="3421063" algn="dec"/>
                <a:tab pos="5670550" algn="r"/>
              </a:tabLst>
            </a:pPr>
            <a:r>
              <a:rPr lang="en-US" altLang="fr-FR" sz="1050" dirty="0">
                <a:solidFill>
                  <a:srgbClr val="313F48"/>
                </a:solidFill>
                <a:latin typeface="+mn-lt"/>
              </a:rPr>
              <a:t>J&amp;B			8</a:t>
            </a:r>
          </a:p>
          <a:p>
            <a:pPr marL="9525" indent="0">
              <a:lnSpc>
                <a:spcPct val="107000"/>
              </a:lnSpc>
              <a:tabLst>
                <a:tab pos="1905000" algn="l"/>
                <a:tab pos="2398713" algn="l"/>
                <a:tab pos="3013075" algn="r"/>
                <a:tab pos="3421063" algn="dec"/>
                <a:tab pos="5670550" algn="r"/>
              </a:tabLst>
            </a:pPr>
            <a:r>
              <a:rPr lang="en-US" altLang="fr-FR" sz="1050" dirty="0">
                <a:solidFill>
                  <a:srgbClr val="313F48"/>
                </a:solidFill>
                <a:latin typeface="+mn-lt"/>
              </a:rPr>
              <a:t>Johnny Walker Red  		 	8</a:t>
            </a:r>
          </a:p>
          <a:p>
            <a:pPr marL="9525" indent="0">
              <a:lnSpc>
                <a:spcPct val="107000"/>
              </a:lnSpc>
              <a:tabLst>
                <a:tab pos="1905000" algn="l"/>
                <a:tab pos="2398713" algn="l"/>
                <a:tab pos="3013075" algn="r"/>
                <a:tab pos="3421063" algn="dec"/>
                <a:tab pos="5670550" algn="r"/>
              </a:tabLst>
            </a:pPr>
            <a:r>
              <a:rPr lang="en-US" altLang="fr-FR" sz="1050" dirty="0">
                <a:solidFill>
                  <a:srgbClr val="313F48"/>
                </a:solidFill>
                <a:latin typeface="+mn-lt"/>
              </a:rPr>
              <a:t>Johnny Walker Black Label			10</a:t>
            </a:r>
          </a:p>
          <a:p>
            <a:pPr marL="9525" indent="0">
              <a:lnSpc>
                <a:spcPct val="107000"/>
              </a:lnSpc>
              <a:tabLst>
                <a:tab pos="1905000" algn="l"/>
                <a:tab pos="2398713" algn="l"/>
                <a:tab pos="3013075" algn="r"/>
                <a:tab pos="3421063" algn="dec"/>
                <a:tab pos="5670550" algn="r"/>
              </a:tabLst>
            </a:pPr>
            <a:r>
              <a:rPr lang="en-US" altLang="fr-FR" sz="1050" dirty="0">
                <a:solidFill>
                  <a:srgbClr val="313F48"/>
                </a:solidFill>
                <a:latin typeface="+mn-lt"/>
              </a:rPr>
              <a:t>Chivas Regal 12 years			10</a:t>
            </a:r>
          </a:p>
          <a:p>
            <a:pPr marL="9525" indent="0">
              <a:lnSpc>
                <a:spcPct val="107000"/>
              </a:lnSpc>
              <a:tabLst>
                <a:tab pos="1905000" algn="l"/>
                <a:tab pos="2398713" algn="l"/>
                <a:tab pos="3013075" algn="r"/>
                <a:tab pos="3421063" algn="dec"/>
                <a:tab pos="5670550" algn="r"/>
              </a:tabLst>
            </a:pPr>
            <a:r>
              <a:rPr lang="en-US" altLang="fr-FR" sz="1050" dirty="0">
                <a:solidFill>
                  <a:srgbClr val="313F48"/>
                </a:solidFill>
                <a:latin typeface="+mn-lt"/>
              </a:rPr>
              <a:t>Jack Daniels Old Tennessee Sour </a:t>
            </a:r>
          </a:p>
          <a:p>
            <a:pPr marL="9525" indent="0">
              <a:lnSpc>
                <a:spcPct val="107000"/>
              </a:lnSpc>
              <a:tabLst>
                <a:tab pos="1905000" algn="l"/>
                <a:tab pos="2398713" algn="l"/>
                <a:tab pos="3013075" algn="r"/>
                <a:tab pos="3421063" algn="dec"/>
                <a:tab pos="5670550" algn="r"/>
              </a:tabLst>
            </a:pPr>
            <a:r>
              <a:rPr lang="en-US" altLang="fr-FR" sz="1050" dirty="0">
                <a:solidFill>
                  <a:srgbClr val="313F48"/>
                </a:solidFill>
                <a:latin typeface="+mn-lt"/>
              </a:rPr>
              <a:t>   Mash Whiskey			8</a:t>
            </a:r>
          </a:p>
          <a:p>
            <a:pPr marL="9525" indent="0">
              <a:lnSpc>
                <a:spcPct val="107000"/>
              </a:lnSpc>
              <a:tabLst>
                <a:tab pos="1905000" algn="l"/>
                <a:tab pos="2398713" algn="l"/>
                <a:tab pos="3013075" algn="r"/>
                <a:tab pos="3421063" algn="dec"/>
                <a:tab pos="5670550" algn="r"/>
              </a:tabLst>
            </a:pPr>
            <a:endParaRPr lang="en-US" altLang="fr-FR" sz="1050" dirty="0">
              <a:solidFill>
                <a:srgbClr val="313F48"/>
              </a:solidFill>
              <a:latin typeface="+mn-lt"/>
            </a:endParaRPr>
          </a:p>
          <a:p>
            <a:pPr marL="9525" indent="0">
              <a:lnSpc>
                <a:spcPct val="107000"/>
              </a:lnSpc>
              <a:tabLst>
                <a:tab pos="1905000" algn="l"/>
                <a:tab pos="2398713" algn="l"/>
                <a:tab pos="3013075" algn="r"/>
                <a:tab pos="3421063" algn="dec"/>
                <a:tab pos="5670550" algn="r"/>
              </a:tabLst>
            </a:pPr>
            <a:r>
              <a:rPr lang="nl-BE" sz="1200" b="1" dirty="0">
                <a:solidFill>
                  <a:srgbClr val="313F48"/>
                </a:solidFill>
                <a:latin typeface="+mn-lt"/>
              </a:rPr>
              <a:t>BOISSONS CHAUDES</a:t>
            </a:r>
            <a:r>
              <a:rPr lang="fr-FR" altLang="fr-FR" sz="1200" b="1" dirty="0">
                <a:solidFill>
                  <a:srgbClr val="313F48"/>
                </a:solidFill>
                <a:latin typeface="+mn-lt"/>
              </a:rPr>
              <a:t> – </a:t>
            </a:r>
            <a:r>
              <a:rPr lang="nl-BE" sz="1200" b="1" dirty="0">
                <a:solidFill>
                  <a:srgbClr val="313F48"/>
                </a:solidFill>
                <a:latin typeface="+mn-lt"/>
              </a:rPr>
              <a:t>HOT DRINKS</a:t>
            </a:r>
            <a:endParaRPr lang="en-US" altLang="fr-FR" sz="1200" dirty="0">
              <a:solidFill>
                <a:srgbClr val="313F48"/>
              </a:solidFill>
              <a:latin typeface="+mn-lt"/>
            </a:endParaRPr>
          </a:p>
          <a:p>
            <a:pPr marL="9525" indent="0">
              <a:lnSpc>
                <a:spcPct val="107000"/>
              </a:lnSpc>
              <a:tabLst>
                <a:tab pos="1905000" algn="l"/>
                <a:tab pos="2398713" algn="l"/>
                <a:tab pos="3013075" algn="r"/>
                <a:tab pos="3421063" algn="dec"/>
                <a:tab pos="5670550" algn="r"/>
              </a:tabLst>
            </a:pPr>
            <a:r>
              <a:rPr lang="nl-BE" sz="1050" dirty="0">
                <a:solidFill>
                  <a:srgbClr val="313F48"/>
                </a:solidFill>
                <a:latin typeface="+mn-lt"/>
              </a:rPr>
              <a:t>Café –Coffee 			 4</a:t>
            </a:r>
            <a:endParaRPr lang="fr-BE" sz="1050" dirty="0">
              <a:solidFill>
                <a:srgbClr val="313F48"/>
              </a:solidFill>
              <a:latin typeface="+mn-lt"/>
            </a:endParaRPr>
          </a:p>
          <a:p>
            <a:pPr marL="9525" indent="0">
              <a:lnSpc>
                <a:spcPct val="107000"/>
              </a:lnSpc>
              <a:tabLst>
                <a:tab pos="1905000" algn="l"/>
                <a:tab pos="2398713" algn="l"/>
                <a:tab pos="3013075" algn="r"/>
                <a:tab pos="3421063" algn="dec"/>
                <a:tab pos="5670550" algn="r"/>
              </a:tabLst>
            </a:pPr>
            <a:r>
              <a:rPr lang="nl-BE" sz="1050" dirty="0">
                <a:solidFill>
                  <a:srgbClr val="313F48"/>
                </a:solidFill>
                <a:latin typeface="+mn-lt"/>
              </a:rPr>
              <a:t>Café décaféiné – Decaf coffee	 		4</a:t>
            </a:r>
            <a:endParaRPr lang="fr-BE" sz="1050" dirty="0">
              <a:solidFill>
                <a:srgbClr val="313F48"/>
              </a:solidFill>
              <a:latin typeface="+mn-lt"/>
            </a:endParaRPr>
          </a:p>
          <a:p>
            <a:pPr marL="9525" indent="0">
              <a:lnSpc>
                <a:spcPct val="107000"/>
              </a:lnSpc>
              <a:tabLst>
                <a:tab pos="1905000" algn="l"/>
                <a:tab pos="2398713" algn="l"/>
                <a:tab pos="3013075" algn="r"/>
                <a:tab pos="3421063" algn="dec"/>
                <a:tab pos="5670550" algn="r"/>
              </a:tabLst>
            </a:pPr>
            <a:r>
              <a:rPr lang="en-US" sz="1050" dirty="0">
                <a:solidFill>
                  <a:srgbClr val="313F48"/>
                </a:solidFill>
                <a:latin typeface="+mn-lt"/>
              </a:rPr>
              <a:t>Espresso 			4</a:t>
            </a:r>
            <a:endParaRPr lang="fr-BE" sz="1050" dirty="0">
              <a:solidFill>
                <a:srgbClr val="313F48"/>
              </a:solidFill>
              <a:latin typeface="+mn-lt"/>
            </a:endParaRPr>
          </a:p>
          <a:p>
            <a:pPr marL="9525" indent="0">
              <a:lnSpc>
                <a:spcPct val="107000"/>
              </a:lnSpc>
              <a:tabLst>
                <a:tab pos="1905000" algn="l"/>
                <a:tab pos="2398713" algn="l"/>
                <a:tab pos="3013075" algn="r"/>
                <a:tab pos="3421063" algn="dec"/>
                <a:tab pos="5670550" algn="r"/>
              </a:tabLst>
            </a:pPr>
            <a:r>
              <a:rPr lang="en-US" sz="1050" dirty="0">
                <a:solidFill>
                  <a:srgbClr val="313F48"/>
                </a:solidFill>
                <a:latin typeface="+mn-lt"/>
              </a:rPr>
              <a:t>Cappuccino – Latte Macchiato – Milk coffee		5</a:t>
            </a:r>
            <a:endParaRPr lang="fr-BE" sz="1050" dirty="0">
              <a:solidFill>
                <a:srgbClr val="313F48"/>
              </a:solidFill>
              <a:latin typeface="+mn-lt"/>
            </a:endParaRPr>
          </a:p>
          <a:p>
            <a:pPr marL="9525" indent="0">
              <a:lnSpc>
                <a:spcPct val="107000"/>
              </a:lnSpc>
              <a:tabLst>
                <a:tab pos="1905000" algn="l"/>
                <a:tab pos="2398713" algn="l"/>
                <a:tab pos="3013075" algn="r"/>
                <a:tab pos="3421063" algn="dec"/>
                <a:tab pos="5670550" algn="r"/>
              </a:tabLst>
            </a:pPr>
            <a:r>
              <a:rPr lang="en-US" sz="1050" dirty="0" err="1">
                <a:solidFill>
                  <a:srgbClr val="313F48"/>
                </a:solidFill>
                <a:latin typeface="+mn-lt"/>
              </a:rPr>
              <a:t>Chocolat</a:t>
            </a:r>
            <a:r>
              <a:rPr lang="en-US" sz="1050" dirty="0">
                <a:solidFill>
                  <a:srgbClr val="313F48"/>
                </a:solidFill>
                <a:latin typeface="+mn-lt"/>
              </a:rPr>
              <a:t> </a:t>
            </a:r>
            <a:r>
              <a:rPr lang="en-US" sz="1050" dirty="0" err="1">
                <a:solidFill>
                  <a:srgbClr val="313F48"/>
                </a:solidFill>
                <a:latin typeface="+mn-lt"/>
              </a:rPr>
              <a:t>chaud</a:t>
            </a:r>
            <a:r>
              <a:rPr lang="en-US" sz="1050" dirty="0">
                <a:solidFill>
                  <a:srgbClr val="313F48"/>
                </a:solidFill>
                <a:latin typeface="+mn-lt"/>
              </a:rPr>
              <a:t> – Hot chocolate			 6</a:t>
            </a:r>
            <a:r>
              <a:rPr lang="en-US" sz="1050" dirty="0">
                <a:solidFill>
                  <a:srgbClr val="FF0000"/>
                </a:solidFill>
                <a:latin typeface="+mn-lt"/>
              </a:rPr>
              <a:t>	</a:t>
            </a:r>
            <a:endParaRPr lang="fr-BE" sz="1050" dirty="0">
              <a:solidFill>
                <a:srgbClr val="FF0000"/>
              </a:solidFill>
              <a:latin typeface="+mn-lt"/>
            </a:endParaRPr>
          </a:p>
          <a:p>
            <a:pPr marL="9525" indent="0">
              <a:lnSpc>
                <a:spcPct val="107000"/>
              </a:lnSpc>
              <a:tabLst>
                <a:tab pos="1905000" algn="l"/>
                <a:tab pos="2398713" algn="l"/>
                <a:tab pos="3013075" algn="r"/>
                <a:tab pos="3421063" algn="dec"/>
                <a:tab pos="5670550" algn="r"/>
              </a:tabLst>
            </a:pPr>
            <a:r>
              <a:rPr lang="en-US" sz="1050" dirty="0">
                <a:solidFill>
                  <a:srgbClr val="313F48"/>
                </a:solidFill>
                <a:latin typeface="+mn-lt"/>
              </a:rPr>
              <a:t>Selection of teas and infusions		 	4,5</a:t>
            </a:r>
            <a:endParaRPr lang="fr-BE" sz="1050" dirty="0">
              <a:solidFill>
                <a:srgbClr val="313F48"/>
              </a:solidFill>
              <a:latin typeface="+mn-lt"/>
            </a:endParaRPr>
          </a:p>
          <a:p>
            <a:pPr marL="9525" indent="0">
              <a:lnSpc>
                <a:spcPct val="107000"/>
              </a:lnSpc>
              <a:tabLst>
                <a:tab pos="1905000" algn="l"/>
                <a:tab pos="2398713" algn="l"/>
                <a:tab pos="3013075" algn="r"/>
                <a:tab pos="3421063" algn="dec"/>
                <a:tab pos="5670550" algn="r"/>
              </a:tabLst>
            </a:pPr>
            <a:r>
              <a:rPr lang="en-US" sz="1050" dirty="0">
                <a:solidFill>
                  <a:srgbClr val="313F48"/>
                </a:solidFill>
                <a:latin typeface="+mn-lt"/>
              </a:rPr>
              <a:t>Irish coffee (Irish whiskey)			10</a:t>
            </a:r>
          </a:p>
          <a:p>
            <a:pPr marL="9525" indent="0">
              <a:lnSpc>
                <a:spcPct val="107000"/>
              </a:lnSpc>
              <a:tabLst>
                <a:tab pos="1905000" algn="l"/>
                <a:tab pos="2398713" algn="l"/>
                <a:tab pos="3013075" algn="r"/>
                <a:tab pos="3421063" algn="dec"/>
                <a:tab pos="5670550" algn="r"/>
              </a:tabLst>
            </a:pPr>
            <a:r>
              <a:rPr lang="en-US" sz="1050" dirty="0">
                <a:solidFill>
                  <a:srgbClr val="313F48"/>
                </a:solidFill>
                <a:latin typeface="+mn-lt"/>
              </a:rPr>
              <a:t>Calypso coffee (Rum)			10</a:t>
            </a:r>
            <a:endParaRPr lang="fr-BE" sz="1050" dirty="0">
              <a:solidFill>
                <a:srgbClr val="313F48"/>
              </a:solidFill>
              <a:latin typeface="+mn-lt"/>
            </a:endParaRPr>
          </a:p>
          <a:p>
            <a:pPr marL="9525" indent="0">
              <a:lnSpc>
                <a:spcPct val="107000"/>
              </a:lnSpc>
              <a:tabLst>
                <a:tab pos="1905000" algn="l"/>
                <a:tab pos="2398713" algn="l"/>
                <a:tab pos="3013075" algn="r"/>
                <a:tab pos="3421063" algn="dec"/>
                <a:tab pos="5670550" algn="r"/>
              </a:tabLst>
            </a:pPr>
            <a:r>
              <a:rPr lang="en-US" sz="1050" dirty="0">
                <a:solidFill>
                  <a:srgbClr val="313F48"/>
                </a:solidFill>
                <a:latin typeface="+mn-lt"/>
              </a:rPr>
              <a:t>Italian coffee (Amaretto)			10</a:t>
            </a:r>
            <a:endParaRPr lang="fr-BE" sz="1050" dirty="0">
              <a:solidFill>
                <a:srgbClr val="313F48"/>
              </a:solidFill>
              <a:latin typeface="+mn-lt"/>
            </a:endParaRPr>
          </a:p>
          <a:p>
            <a:pPr marL="9525" indent="0">
              <a:lnSpc>
                <a:spcPct val="107000"/>
              </a:lnSpc>
              <a:tabLst>
                <a:tab pos="1905000" algn="l"/>
                <a:tab pos="2398713" algn="l"/>
                <a:tab pos="3013075" algn="r"/>
                <a:tab pos="3421063" algn="dec"/>
                <a:tab pos="5670550" algn="r"/>
              </a:tabLst>
            </a:pPr>
            <a:r>
              <a:rPr lang="en-US" sz="1050" dirty="0">
                <a:solidFill>
                  <a:srgbClr val="313F48"/>
                </a:solidFill>
                <a:latin typeface="+mn-lt"/>
              </a:rPr>
              <a:t>French coffee (Cognac)			10</a:t>
            </a:r>
            <a:endParaRPr lang="fr-BE" sz="1050" dirty="0">
              <a:solidFill>
                <a:srgbClr val="313F48"/>
              </a:solidFill>
              <a:latin typeface="+mn-lt"/>
            </a:endParaRPr>
          </a:p>
          <a:p>
            <a:pPr marL="9525" indent="0">
              <a:lnSpc>
                <a:spcPct val="107000"/>
              </a:lnSpc>
              <a:tabLst>
                <a:tab pos="1905000" algn="l"/>
                <a:tab pos="2398713" algn="l"/>
                <a:tab pos="3013075" algn="r"/>
                <a:tab pos="3421063" algn="dec"/>
                <a:tab pos="5670550" algn="r"/>
              </a:tabLst>
            </a:pPr>
            <a:r>
              <a:rPr lang="en-US" sz="1050" dirty="0">
                <a:solidFill>
                  <a:srgbClr val="313F48"/>
                </a:solidFill>
                <a:latin typeface="+mn-lt"/>
              </a:rPr>
              <a:t>Ladies coffee (Baileys)			10</a:t>
            </a:r>
          </a:p>
          <a:p>
            <a:pPr marL="9525" indent="0">
              <a:lnSpc>
                <a:spcPct val="107000"/>
              </a:lnSpc>
              <a:tabLst>
                <a:tab pos="1905000" algn="l"/>
                <a:tab pos="2398713" algn="l"/>
                <a:tab pos="3013075" algn="r"/>
                <a:tab pos="3421063" algn="dec"/>
                <a:tab pos="5670550" algn="r"/>
              </a:tabLst>
            </a:pPr>
            <a:endParaRPr lang="en-US" sz="1050" dirty="0">
              <a:solidFill>
                <a:srgbClr val="313F48"/>
              </a:solidFill>
              <a:latin typeface="+mn-lt"/>
            </a:endParaRPr>
          </a:p>
          <a:p>
            <a:pPr marL="9525" indent="0">
              <a:lnSpc>
                <a:spcPct val="107000"/>
              </a:lnSpc>
              <a:tabLst>
                <a:tab pos="1905000" algn="l"/>
                <a:tab pos="2398713" algn="l"/>
                <a:tab pos="3013075" algn="r"/>
                <a:tab pos="3421063" algn="dec"/>
                <a:tab pos="5670550" algn="r"/>
              </a:tabLst>
            </a:pPr>
            <a:r>
              <a:rPr lang="en-US" sz="1200" b="1" dirty="0">
                <a:solidFill>
                  <a:srgbClr val="313F48"/>
                </a:solidFill>
                <a:latin typeface="+mn-lt"/>
              </a:rPr>
              <a:t>VINS – WINE</a:t>
            </a:r>
          </a:p>
          <a:p>
            <a:pPr marL="9525" indent="0">
              <a:lnSpc>
                <a:spcPct val="107000"/>
              </a:lnSpc>
              <a:tabLst>
                <a:tab pos="1905000" algn="l"/>
                <a:tab pos="2398713" algn="l"/>
                <a:tab pos="3013075" algn="r"/>
                <a:tab pos="3421063" algn="dec"/>
                <a:tab pos="5670550" algn="r"/>
              </a:tabLst>
            </a:pPr>
            <a:r>
              <a:rPr lang="en-US" altLang="fr-FR" sz="1050" dirty="0" err="1">
                <a:solidFill>
                  <a:srgbClr val="313F48"/>
                </a:solidFill>
              </a:rPr>
              <a:t>Maison</a:t>
            </a:r>
            <a:r>
              <a:rPr lang="en-US" altLang="fr-FR" sz="1050" dirty="0">
                <a:solidFill>
                  <a:srgbClr val="313F48"/>
                </a:solidFill>
              </a:rPr>
              <a:t> blanc – rouge – rosé	</a:t>
            </a:r>
            <a:r>
              <a:rPr lang="en-US" altLang="fr-FR" sz="1050" dirty="0" err="1">
                <a:solidFill>
                  <a:srgbClr val="313F48"/>
                </a:solidFill>
              </a:rPr>
              <a:t>Verre</a:t>
            </a:r>
            <a:r>
              <a:rPr lang="en-US" altLang="fr-FR" sz="1050" dirty="0">
                <a:solidFill>
                  <a:srgbClr val="313F48"/>
                </a:solidFill>
              </a:rPr>
              <a:t>/</a:t>
            </a:r>
            <a:r>
              <a:rPr lang="en-US" altLang="fr-FR" sz="1050" dirty="0" err="1">
                <a:solidFill>
                  <a:srgbClr val="313F48"/>
                </a:solidFill>
              </a:rPr>
              <a:t>glas</a:t>
            </a:r>
            <a:r>
              <a:rPr lang="en-US" altLang="fr-FR" sz="1050" dirty="0">
                <a:solidFill>
                  <a:srgbClr val="313F48"/>
                </a:solidFill>
              </a:rPr>
              <a:t>	6</a:t>
            </a:r>
          </a:p>
          <a:p>
            <a:pPr marL="9525" indent="0">
              <a:lnSpc>
                <a:spcPct val="107000"/>
              </a:lnSpc>
              <a:tabLst>
                <a:tab pos="1905000" algn="l"/>
                <a:tab pos="2398713" algn="l"/>
                <a:tab pos="3013075" algn="r"/>
                <a:tab pos="3421063" algn="dec"/>
                <a:tab pos="5670550" algn="r"/>
              </a:tabLst>
            </a:pPr>
            <a:r>
              <a:rPr lang="en-US" altLang="fr-FR" sz="1050" dirty="0">
                <a:solidFill>
                  <a:srgbClr val="313F48"/>
                </a:solidFill>
              </a:rPr>
              <a:t>	</a:t>
            </a:r>
            <a:r>
              <a:rPr lang="en-US" altLang="fr-FR" sz="1050" dirty="0" err="1">
                <a:solidFill>
                  <a:srgbClr val="313F48"/>
                </a:solidFill>
              </a:rPr>
              <a:t>Bouteille</a:t>
            </a:r>
            <a:r>
              <a:rPr lang="en-US" altLang="fr-FR" sz="1050" dirty="0">
                <a:solidFill>
                  <a:srgbClr val="313F48"/>
                </a:solidFill>
              </a:rPr>
              <a:t>/bottle	25</a:t>
            </a:r>
          </a:p>
          <a:p>
            <a:pPr marL="9525" indent="0">
              <a:lnSpc>
                <a:spcPct val="107000"/>
              </a:lnSpc>
              <a:tabLst>
                <a:tab pos="1905000" algn="l"/>
                <a:tab pos="2398713" algn="l"/>
                <a:tab pos="3013075" algn="r"/>
                <a:tab pos="3421063" algn="dec"/>
                <a:tab pos="5670550" algn="r"/>
              </a:tabLst>
            </a:pPr>
            <a:endParaRPr lang="fr-BE" sz="1050" dirty="0">
              <a:solidFill>
                <a:srgbClr val="313F48"/>
              </a:solidFill>
              <a:latin typeface="+mn-lt"/>
            </a:endParaRPr>
          </a:p>
          <a:p>
            <a:pPr marL="9525" indent="0">
              <a:lnSpc>
                <a:spcPct val="107000"/>
              </a:lnSpc>
              <a:tabLst>
                <a:tab pos="1905000" algn="l"/>
                <a:tab pos="2398713" algn="l"/>
                <a:tab pos="3013075" algn="r"/>
                <a:tab pos="3421063" algn="dec"/>
                <a:tab pos="5670550" algn="r"/>
              </a:tabLst>
            </a:pPr>
            <a:endParaRPr lang="en-US" altLang="fr-FR" sz="1050" dirty="0">
              <a:solidFill>
                <a:srgbClr val="313F48"/>
              </a:solidFill>
              <a:latin typeface="+mn-lt"/>
            </a:endParaRPr>
          </a:p>
          <a:p>
            <a:pPr marL="9525" indent="0">
              <a:lnSpc>
                <a:spcPct val="107000"/>
              </a:lnSpc>
              <a:tabLst>
                <a:tab pos="1905000" algn="l"/>
                <a:tab pos="2398713" algn="l"/>
                <a:tab pos="3013075" algn="r"/>
                <a:tab pos="3421063" algn="dec"/>
                <a:tab pos="5670550" algn="r"/>
              </a:tabLst>
            </a:pPr>
            <a:endParaRPr lang="en-US" altLang="fr-FR" sz="1050" dirty="0">
              <a:solidFill>
                <a:srgbClr val="313F48"/>
              </a:solidFill>
              <a:latin typeface="+mn-lt"/>
            </a:endParaRPr>
          </a:p>
          <a:p>
            <a:pPr marL="9525" indent="0">
              <a:lnSpc>
                <a:spcPct val="107000"/>
              </a:lnSpc>
              <a:tabLst>
                <a:tab pos="1905000" algn="l"/>
                <a:tab pos="2398713" algn="l"/>
                <a:tab pos="3013075" algn="r"/>
                <a:tab pos="3421063" algn="dec"/>
                <a:tab pos="5670550" algn="r"/>
              </a:tabLst>
            </a:pPr>
            <a:endParaRPr lang="fr-FR" altLang="fr-FR" sz="1050" dirty="0">
              <a:solidFill>
                <a:srgbClr val="313F48"/>
              </a:solidFill>
              <a:latin typeface="+mn-lt"/>
            </a:endParaRPr>
          </a:p>
          <a:p>
            <a:pPr marL="9525" marR="0" lvl="0" indent="0" defTabSz="914400" rtl="0" eaLnBrk="0" fontAlgn="base" latinLnBrk="0" hangingPunct="0">
              <a:lnSpc>
                <a:spcPct val="100000"/>
              </a:lnSpc>
              <a:spcBef>
                <a:spcPct val="0"/>
              </a:spcBef>
              <a:spcAft>
                <a:spcPct val="0"/>
              </a:spcAft>
              <a:buClrTx/>
              <a:buSzTx/>
              <a:buFontTx/>
              <a:buNone/>
              <a:tabLst>
                <a:tab pos="3421063" algn="l"/>
                <a:tab pos="5670550" algn="r"/>
              </a:tabLst>
            </a:pPr>
            <a:endParaRPr kumimoji="0" lang="en-US" altLang="fr-FR" sz="1050" b="0" i="0" u="none" strike="noStrike" cap="none" normalizeH="0" baseline="0" dirty="0">
              <a:ln>
                <a:noFill/>
              </a:ln>
              <a:solidFill>
                <a:schemeClr val="tx1"/>
              </a:solidFill>
              <a:effectLst/>
              <a:latin typeface="+mn-lt"/>
            </a:endParaRPr>
          </a:p>
        </p:txBody>
      </p:sp>
      <p:pic>
        <p:nvPicPr>
          <p:cNvPr id="48" name="Image 47" descr="Une image contenant dessin&#10;&#10;Description générée automatiquement">
            <a:extLst>
              <a:ext uri="{FF2B5EF4-FFF2-40B4-BE49-F238E27FC236}">
                <a16:creationId xmlns:a16="http://schemas.microsoft.com/office/drawing/2014/main" xmlns="" id="{898AB8A2-9A35-E945-A921-460C0BD63DFC}"/>
              </a:ext>
            </a:extLst>
          </p:cNvPr>
          <p:cNvPicPr>
            <a:picLocks noChangeAspect="1"/>
          </p:cNvPicPr>
          <p:nvPr/>
        </p:nvPicPr>
        <p:blipFill>
          <a:blip r:embed="rId3"/>
          <a:stretch>
            <a:fillRect/>
          </a:stretch>
        </p:blipFill>
        <p:spPr>
          <a:xfrm>
            <a:off x="88391" y="3250364"/>
            <a:ext cx="427436" cy="87110"/>
          </a:xfrm>
          <a:prstGeom prst="rect">
            <a:avLst/>
          </a:prstGeom>
        </p:spPr>
      </p:pic>
      <p:pic>
        <p:nvPicPr>
          <p:cNvPr id="49" name="Image 48" descr="Une image contenant dessin&#10;&#10;Description générée automatiquement">
            <a:extLst>
              <a:ext uri="{FF2B5EF4-FFF2-40B4-BE49-F238E27FC236}">
                <a16:creationId xmlns:a16="http://schemas.microsoft.com/office/drawing/2014/main" xmlns="" id="{6E265F3E-354D-D342-BB39-8E74E9EB012A}"/>
              </a:ext>
            </a:extLst>
          </p:cNvPr>
          <p:cNvPicPr>
            <a:picLocks noChangeAspect="1"/>
          </p:cNvPicPr>
          <p:nvPr/>
        </p:nvPicPr>
        <p:blipFill>
          <a:blip r:embed="rId3"/>
          <a:stretch>
            <a:fillRect/>
          </a:stretch>
        </p:blipFill>
        <p:spPr>
          <a:xfrm>
            <a:off x="96454" y="4072689"/>
            <a:ext cx="427436" cy="87110"/>
          </a:xfrm>
          <a:prstGeom prst="rect">
            <a:avLst/>
          </a:prstGeom>
        </p:spPr>
      </p:pic>
      <p:sp>
        <p:nvSpPr>
          <p:cNvPr id="12" name="Rectangle 11">
            <a:extLst>
              <a:ext uri="{FF2B5EF4-FFF2-40B4-BE49-F238E27FC236}">
                <a16:creationId xmlns:a16="http://schemas.microsoft.com/office/drawing/2014/main" xmlns="" id="{F8432CFE-C77C-E844-AA0C-5B91B0F8D67D}"/>
              </a:ext>
            </a:extLst>
          </p:cNvPr>
          <p:cNvSpPr/>
          <p:nvPr/>
        </p:nvSpPr>
        <p:spPr>
          <a:xfrm>
            <a:off x="7559675" y="700445"/>
            <a:ext cx="7559673" cy="1638910"/>
          </a:xfrm>
          <a:prstGeom prst="rect">
            <a:avLst/>
          </a:prstGeom>
        </p:spPr>
        <p:txBody>
          <a:bodyPr wrap="square">
            <a:spAutoFit/>
          </a:bodyPr>
          <a:lstStyle/>
          <a:p>
            <a:pPr algn="ctr"/>
            <a:r>
              <a:rPr lang="en-US" sz="1000" dirty="0" err="1">
                <a:solidFill>
                  <a:srgbClr val="313F48"/>
                </a:solidFill>
                <a:ea typeface="Times New Roman" panose="02020603050405020304" pitchFamily="18" charset="0"/>
              </a:rPr>
              <a:t>Ouvert</a:t>
            </a:r>
            <a:r>
              <a:rPr lang="en-US" sz="1000" dirty="0">
                <a:solidFill>
                  <a:srgbClr val="313F48"/>
                </a:solidFill>
                <a:ea typeface="Times New Roman" panose="02020603050405020304" pitchFamily="18" charset="0"/>
              </a:rPr>
              <a:t> - Open</a:t>
            </a:r>
          </a:p>
          <a:p>
            <a:pPr algn="ctr"/>
            <a:r>
              <a:rPr lang="en-US" sz="1000" dirty="0">
                <a:solidFill>
                  <a:srgbClr val="313F48"/>
                </a:solidFill>
                <a:ea typeface="Times New Roman" panose="02020603050405020304" pitchFamily="18" charset="0"/>
              </a:rPr>
              <a:t>Du </a:t>
            </a:r>
            <a:r>
              <a:rPr lang="en-US" sz="1000" dirty="0" err="1">
                <a:solidFill>
                  <a:srgbClr val="313F48"/>
                </a:solidFill>
                <a:ea typeface="Times New Roman" panose="02020603050405020304" pitchFamily="18" charset="0"/>
              </a:rPr>
              <a:t>mardi</a:t>
            </a:r>
            <a:r>
              <a:rPr lang="en-US" sz="1000" dirty="0">
                <a:solidFill>
                  <a:srgbClr val="313F48"/>
                </a:solidFill>
                <a:ea typeface="Times New Roman" panose="02020603050405020304" pitchFamily="18" charset="0"/>
              </a:rPr>
              <a:t> au </a:t>
            </a:r>
            <a:r>
              <a:rPr lang="en-US" sz="1000" dirty="0" err="1">
                <a:solidFill>
                  <a:srgbClr val="313F48"/>
                </a:solidFill>
                <a:ea typeface="Times New Roman" panose="02020603050405020304" pitchFamily="18" charset="0"/>
              </a:rPr>
              <a:t>vendredi</a:t>
            </a:r>
            <a:r>
              <a:rPr lang="en-US" sz="1000" dirty="0">
                <a:solidFill>
                  <a:srgbClr val="313F48"/>
                </a:solidFill>
                <a:ea typeface="Times New Roman" panose="02020603050405020304" pitchFamily="18" charset="0"/>
              </a:rPr>
              <a:t> – From Tuesday to Friday</a:t>
            </a:r>
            <a:r>
              <a:rPr lang="fr-BE" sz="1000" dirty="0">
                <a:solidFill>
                  <a:srgbClr val="313F48"/>
                </a:solidFill>
                <a:ea typeface="Times New Roman" panose="02020603050405020304" pitchFamily="18" charset="0"/>
              </a:rPr>
              <a:t> - </a:t>
            </a:r>
            <a:r>
              <a:rPr lang="fr-BE" sz="1000" dirty="0" err="1">
                <a:solidFill>
                  <a:srgbClr val="313F48"/>
                </a:solidFill>
                <a:ea typeface="Times New Roman" panose="02020603050405020304" pitchFamily="18" charset="0"/>
              </a:rPr>
              <a:t>Vanaf</a:t>
            </a:r>
            <a:r>
              <a:rPr lang="fr-BE" sz="1000" dirty="0">
                <a:solidFill>
                  <a:srgbClr val="313F48"/>
                </a:solidFill>
                <a:ea typeface="Times New Roman" panose="02020603050405020304" pitchFamily="18" charset="0"/>
              </a:rPr>
              <a:t> </a:t>
            </a:r>
            <a:r>
              <a:rPr lang="en-US" sz="1000" dirty="0" err="1">
                <a:solidFill>
                  <a:srgbClr val="313F48"/>
                </a:solidFill>
                <a:ea typeface="Times New Roman" panose="02020603050405020304" pitchFamily="18" charset="0"/>
              </a:rPr>
              <a:t>Dinsdag</a:t>
            </a:r>
            <a:r>
              <a:rPr lang="en-US" sz="1000" dirty="0">
                <a:solidFill>
                  <a:srgbClr val="313F48"/>
                </a:solidFill>
                <a:ea typeface="Times New Roman" panose="02020603050405020304" pitchFamily="18" charset="0"/>
              </a:rPr>
              <a:t> tot </a:t>
            </a:r>
            <a:r>
              <a:rPr lang="en-US" sz="1000" dirty="0" err="1">
                <a:solidFill>
                  <a:srgbClr val="313F48"/>
                </a:solidFill>
                <a:ea typeface="Times New Roman" panose="02020603050405020304" pitchFamily="18" charset="0"/>
              </a:rPr>
              <a:t>vrijdag</a:t>
            </a:r>
            <a:r>
              <a:rPr lang="fr-BE" sz="1000" dirty="0">
                <a:solidFill>
                  <a:srgbClr val="313F48"/>
                </a:solidFill>
                <a:ea typeface="Times New Roman" panose="02020603050405020304" pitchFamily="18" charset="0"/>
              </a:rPr>
              <a:t>  </a:t>
            </a:r>
          </a:p>
          <a:p>
            <a:pPr algn="ctr"/>
            <a:endParaRPr lang="fr-BE" sz="1000" dirty="0">
              <a:solidFill>
                <a:srgbClr val="313F48"/>
              </a:solidFill>
              <a:ea typeface="Times New Roman" panose="02020603050405020304" pitchFamily="18" charset="0"/>
            </a:endParaRPr>
          </a:p>
          <a:p>
            <a:pPr algn="ctr"/>
            <a:r>
              <a:rPr lang="en-US" sz="1000" dirty="0">
                <a:solidFill>
                  <a:srgbClr val="313F48"/>
                </a:solidFill>
                <a:ea typeface="Times New Roman" panose="02020603050405020304" pitchFamily="18" charset="0"/>
              </a:rPr>
              <a:t>12:00 - 14:00 &amp; 19:00 - 22:00</a:t>
            </a:r>
          </a:p>
          <a:p>
            <a:pPr algn="ctr"/>
            <a:endParaRPr lang="fr-BE" sz="1000" dirty="0">
              <a:solidFill>
                <a:srgbClr val="313F48"/>
              </a:solidFill>
              <a:ea typeface="Times New Roman" panose="02020603050405020304" pitchFamily="18" charset="0"/>
            </a:endParaRPr>
          </a:p>
          <a:p>
            <a:pPr algn="ctr"/>
            <a:r>
              <a:rPr lang="en-US" sz="1000" dirty="0">
                <a:solidFill>
                  <a:srgbClr val="313F48"/>
                </a:solidFill>
                <a:ea typeface="Times New Roman" panose="02020603050405020304" pitchFamily="18" charset="0"/>
              </a:rPr>
              <a:t>Le </a:t>
            </a:r>
            <a:r>
              <a:rPr lang="en-US" sz="1000" dirty="0" err="1">
                <a:solidFill>
                  <a:srgbClr val="313F48"/>
                </a:solidFill>
                <a:ea typeface="Times New Roman" panose="02020603050405020304" pitchFamily="18" charset="0"/>
              </a:rPr>
              <a:t>samedi</a:t>
            </a:r>
            <a:r>
              <a:rPr lang="en-US" sz="1000" dirty="0">
                <a:solidFill>
                  <a:srgbClr val="313F48"/>
                </a:solidFill>
                <a:ea typeface="Times New Roman" panose="02020603050405020304" pitchFamily="18" charset="0"/>
              </a:rPr>
              <a:t> - On Saturday </a:t>
            </a:r>
            <a:r>
              <a:rPr lang="fr-BE" sz="1000" dirty="0">
                <a:solidFill>
                  <a:srgbClr val="313F48"/>
                </a:solidFill>
                <a:ea typeface="Times New Roman" panose="02020603050405020304" pitchFamily="18" charset="0"/>
              </a:rPr>
              <a:t>– Op </a:t>
            </a:r>
            <a:r>
              <a:rPr lang="fr-BE" sz="1000" dirty="0" err="1">
                <a:solidFill>
                  <a:srgbClr val="313F48"/>
                </a:solidFill>
                <a:ea typeface="Times New Roman" panose="02020603050405020304" pitchFamily="18" charset="0"/>
              </a:rPr>
              <a:t>Zaterdag</a:t>
            </a:r>
            <a:endParaRPr lang="fr-BE" sz="1000" dirty="0">
              <a:solidFill>
                <a:srgbClr val="313F48"/>
              </a:solidFill>
              <a:ea typeface="Times New Roman" panose="02020603050405020304" pitchFamily="18" charset="0"/>
            </a:endParaRPr>
          </a:p>
          <a:p>
            <a:pPr algn="ctr"/>
            <a:endParaRPr lang="fr-BE" sz="1000" dirty="0">
              <a:solidFill>
                <a:srgbClr val="313F48"/>
              </a:solidFill>
              <a:ea typeface="Times New Roman" panose="02020603050405020304" pitchFamily="18" charset="0"/>
            </a:endParaRPr>
          </a:p>
          <a:p>
            <a:pPr algn="ctr"/>
            <a:r>
              <a:rPr lang="en-US" sz="1000" dirty="0">
                <a:solidFill>
                  <a:srgbClr val="313F48"/>
                </a:solidFill>
                <a:ea typeface="Times New Roman" panose="02020603050405020304" pitchFamily="18" charset="0"/>
              </a:rPr>
              <a:t>19:00 - 22:00</a:t>
            </a:r>
          </a:p>
          <a:p>
            <a:pPr algn="ctr">
              <a:spcAft>
                <a:spcPts val="0"/>
              </a:spcAft>
            </a:pPr>
            <a:endParaRPr lang="en-US" sz="1050" dirty="0">
              <a:solidFill>
                <a:srgbClr val="313F48"/>
              </a:solidFill>
              <a:effectLst/>
              <a:latin typeface="+mn-lt"/>
              <a:ea typeface="Times New Roman" panose="02020603050405020304" pitchFamily="18" charset="0"/>
            </a:endParaRPr>
          </a:p>
          <a:p>
            <a:pPr algn="ctr">
              <a:spcAft>
                <a:spcPts val="0"/>
              </a:spcAft>
            </a:pPr>
            <a:endParaRPr lang="fr-BE" sz="1000" dirty="0">
              <a:solidFill>
                <a:srgbClr val="313F48"/>
              </a:solidFill>
              <a:effectLst/>
              <a:latin typeface="+mn-lt"/>
              <a:ea typeface="Times New Roman" panose="02020603050405020304" pitchFamily="18" charset="0"/>
            </a:endParaRPr>
          </a:p>
        </p:txBody>
      </p:sp>
      <p:sp>
        <p:nvSpPr>
          <p:cNvPr id="13" name="Rectangle 12">
            <a:extLst>
              <a:ext uri="{FF2B5EF4-FFF2-40B4-BE49-F238E27FC236}">
                <a16:creationId xmlns:a16="http://schemas.microsoft.com/office/drawing/2014/main" xmlns="" id="{7A95F765-434D-5640-9F1D-98717DE0B77F}"/>
              </a:ext>
            </a:extLst>
          </p:cNvPr>
          <p:cNvSpPr/>
          <p:nvPr/>
        </p:nvSpPr>
        <p:spPr>
          <a:xfrm>
            <a:off x="8748781" y="2323447"/>
            <a:ext cx="6182404" cy="7325082"/>
          </a:xfrm>
          <a:prstGeom prst="rect">
            <a:avLst/>
          </a:prstGeom>
        </p:spPr>
        <p:txBody>
          <a:bodyPr wrap="square">
            <a:spAutoFit/>
          </a:bodyPr>
          <a:lstStyle/>
          <a:p>
            <a:r>
              <a:rPr lang="fr-BE" sz="1000" dirty="0">
                <a:solidFill>
                  <a:srgbClr val="313F48"/>
                </a:solidFill>
              </a:rPr>
              <a:t>Nos plats Signature servis dans tous les MARTIN’S RESTAURANTS</a:t>
            </a:r>
          </a:p>
          <a:p>
            <a:r>
              <a:rPr lang="fr-BE" sz="1000" dirty="0">
                <a:solidFill>
                  <a:srgbClr val="313F48"/>
                </a:solidFill>
              </a:rPr>
              <a:t>Onze Signature </a:t>
            </a:r>
            <a:r>
              <a:rPr lang="fr-BE" sz="1000" dirty="0" err="1">
                <a:solidFill>
                  <a:srgbClr val="313F48"/>
                </a:solidFill>
              </a:rPr>
              <a:t>gerechten</a:t>
            </a:r>
            <a:r>
              <a:rPr lang="fr-BE" sz="1000" dirty="0">
                <a:solidFill>
                  <a:srgbClr val="313F48"/>
                </a:solidFill>
              </a:rPr>
              <a:t> in </a:t>
            </a:r>
            <a:r>
              <a:rPr lang="fr-BE" sz="1000" dirty="0" err="1">
                <a:solidFill>
                  <a:srgbClr val="313F48"/>
                </a:solidFill>
              </a:rPr>
              <a:t>alle</a:t>
            </a:r>
            <a:r>
              <a:rPr lang="fr-BE" sz="1000" dirty="0">
                <a:solidFill>
                  <a:srgbClr val="313F48"/>
                </a:solidFill>
              </a:rPr>
              <a:t> MARTIN’S RESTAURANTS</a:t>
            </a:r>
          </a:p>
          <a:p>
            <a:r>
              <a:rPr lang="fr-BE" sz="1000" dirty="0">
                <a:solidFill>
                  <a:srgbClr val="313F48"/>
                </a:solidFill>
              </a:rPr>
              <a:t>Our Signature </a:t>
            </a:r>
            <a:r>
              <a:rPr lang="fr-BE" sz="1000" dirty="0" err="1">
                <a:solidFill>
                  <a:srgbClr val="313F48"/>
                </a:solidFill>
              </a:rPr>
              <a:t>dishes</a:t>
            </a:r>
            <a:r>
              <a:rPr lang="fr-BE" sz="1000" dirty="0">
                <a:solidFill>
                  <a:srgbClr val="313F48"/>
                </a:solidFill>
              </a:rPr>
              <a:t> </a:t>
            </a:r>
            <a:r>
              <a:rPr lang="fr-BE" sz="1000" dirty="0" err="1">
                <a:solidFill>
                  <a:srgbClr val="313F48"/>
                </a:solidFill>
              </a:rPr>
              <a:t>served</a:t>
            </a:r>
            <a:r>
              <a:rPr lang="fr-BE" sz="1000" dirty="0">
                <a:solidFill>
                  <a:srgbClr val="313F48"/>
                </a:solidFill>
              </a:rPr>
              <a:t> in all MARTIN’S RESTAURANTS</a:t>
            </a:r>
          </a:p>
          <a:p>
            <a:endParaRPr lang="fr-BE" sz="1000" dirty="0">
              <a:solidFill>
                <a:srgbClr val="313F48"/>
              </a:solidFill>
            </a:endParaRPr>
          </a:p>
          <a:p>
            <a:r>
              <a:rPr lang="fr-BE" sz="1000" dirty="0">
                <a:solidFill>
                  <a:srgbClr val="313F48"/>
                </a:solidFill>
              </a:rPr>
              <a:t>Végétarien | </a:t>
            </a:r>
            <a:r>
              <a:rPr lang="fr-BE" sz="1000" dirty="0" err="1">
                <a:solidFill>
                  <a:srgbClr val="313F48"/>
                </a:solidFill>
              </a:rPr>
              <a:t>Vegetarische</a:t>
            </a:r>
            <a:r>
              <a:rPr lang="fr-BE" sz="1000" dirty="0">
                <a:solidFill>
                  <a:srgbClr val="313F48"/>
                </a:solidFill>
              </a:rPr>
              <a:t> | </a:t>
            </a:r>
            <a:r>
              <a:rPr lang="fr-BE" sz="1000" dirty="0" err="1">
                <a:solidFill>
                  <a:srgbClr val="313F48"/>
                </a:solidFill>
              </a:rPr>
              <a:t>Vegetarian</a:t>
            </a:r>
            <a:endParaRPr lang="fr-BE" sz="1000" dirty="0">
              <a:solidFill>
                <a:srgbClr val="313F48"/>
              </a:solidFill>
            </a:endParaRPr>
          </a:p>
          <a:p>
            <a:endParaRPr lang="fr-BE" sz="1000" dirty="0">
              <a:solidFill>
                <a:srgbClr val="313F48"/>
              </a:solidFill>
            </a:endParaRPr>
          </a:p>
          <a:p>
            <a:r>
              <a:rPr lang="fr-BE" sz="1000" dirty="0">
                <a:solidFill>
                  <a:srgbClr val="313F48"/>
                </a:solidFill>
              </a:rPr>
              <a:t>La carte du restaurant propose des plats labellisés “Eco et Bon!”. Ils sont composés de produits locaux et de saison permettant un acheminement court pour préserver l’environnement et le soutien aux producteurs régionaux.</a:t>
            </a:r>
          </a:p>
          <a:p>
            <a:endParaRPr lang="fr-BE" sz="1000" dirty="0">
              <a:solidFill>
                <a:srgbClr val="313F48"/>
              </a:solidFill>
            </a:endParaRPr>
          </a:p>
          <a:p>
            <a:r>
              <a:rPr lang="fr-BE" sz="1000" dirty="0">
                <a:solidFill>
                  <a:srgbClr val="313F48"/>
                </a:solidFill>
              </a:rPr>
              <a:t>Op onze </a:t>
            </a:r>
            <a:r>
              <a:rPr lang="fr-BE" sz="1000" dirty="0" err="1">
                <a:solidFill>
                  <a:srgbClr val="313F48"/>
                </a:solidFill>
              </a:rPr>
              <a:t>restaurantkaart</a:t>
            </a:r>
            <a:r>
              <a:rPr lang="fr-BE" sz="1000" dirty="0">
                <a:solidFill>
                  <a:srgbClr val="313F48"/>
                </a:solidFill>
              </a:rPr>
              <a:t> </a:t>
            </a:r>
            <a:r>
              <a:rPr lang="fr-BE" sz="1000" dirty="0" err="1">
                <a:solidFill>
                  <a:srgbClr val="313F48"/>
                </a:solidFill>
              </a:rPr>
              <a:t>vindt</a:t>
            </a:r>
            <a:r>
              <a:rPr lang="fr-BE" sz="1000" dirty="0">
                <a:solidFill>
                  <a:srgbClr val="313F48"/>
                </a:solidFill>
              </a:rPr>
              <a:t> u </a:t>
            </a:r>
            <a:r>
              <a:rPr lang="fr-BE" sz="1000" dirty="0" err="1">
                <a:solidFill>
                  <a:srgbClr val="313F48"/>
                </a:solidFill>
              </a:rPr>
              <a:t>schotels</a:t>
            </a:r>
            <a:r>
              <a:rPr lang="fr-BE" sz="1000" dirty="0">
                <a:solidFill>
                  <a:srgbClr val="313F48"/>
                </a:solidFill>
              </a:rPr>
              <a:t> met het “Eco et Bon!”–label. </a:t>
            </a:r>
            <a:r>
              <a:rPr lang="fr-BE" sz="1000" dirty="0" err="1">
                <a:solidFill>
                  <a:srgbClr val="313F48"/>
                </a:solidFill>
              </a:rPr>
              <a:t>Deze</a:t>
            </a:r>
            <a:r>
              <a:rPr lang="fr-BE" sz="1000" dirty="0">
                <a:solidFill>
                  <a:srgbClr val="313F48"/>
                </a:solidFill>
              </a:rPr>
              <a:t> </a:t>
            </a:r>
            <a:r>
              <a:rPr lang="fr-BE" sz="1000" dirty="0" err="1">
                <a:solidFill>
                  <a:srgbClr val="313F48"/>
                </a:solidFill>
              </a:rPr>
              <a:t>zijn</a:t>
            </a:r>
            <a:r>
              <a:rPr lang="fr-BE" sz="1000" dirty="0">
                <a:solidFill>
                  <a:srgbClr val="313F48"/>
                </a:solidFill>
              </a:rPr>
              <a:t> </a:t>
            </a:r>
            <a:r>
              <a:rPr lang="fr-BE" sz="1000" dirty="0" err="1">
                <a:solidFill>
                  <a:srgbClr val="313F48"/>
                </a:solidFill>
              </a:rPr>
              <a:t>bereid</a:t>
            </a:r>
            <a:r>
              <a:rPr lang="fr-BE" sz="1000" dirty="0">
                <a:solidFill>
                  <a:srgbClr val="313F48"/>
                </a:solidFill>
              </a:rPr>
              <a:t> met </a:t>
            </a:r>
            <a:r>
              <a:rPr lang="fr-BE" sz="1000" dirty="0" err="1">
                <a:solidFill>
                  <a:srgbClr val="313F48"/>
                </a:solidFill>
              </a:rPr>
              <a:t>lokale</a:t>
            </a:r>
            <a:r>
              <a:rPr lang="fr-BE" sz="1000" dirty="0">
                <a:solidFill>
                  <a:srgbClr val="313F48"/>
                </a:solidFill>
              </a:rPr>
              <a:t> en </a:t>
            </a:r>
            <a:r>
              <a:rPr lang="fr-BE" sz="1000" dirty="0" err="1">
                <a:solidFill>
                  <a:srgbClr val="313F48"/>
                </a:solidFill>
              </a:rPr>
              <a:t>seizoensproducten</a:t>
            </a:r>
            <a:r>
              <a:rPr lang="fr-BE" sz="1000" dirty="0">
                <a:solidFill>
                  <a:srgbClr val="313F48"/>
                </a:solidFill>
              </a:rPr>
              <a:t> die </a:t>
            </a:r>
            <a:r>
              <a:rPr lang="fr-BE" sz="1000" dirty="0" err="1">
                <a:solidFill>
                  <a:srgbClr val="313F48"/>
                </a:solidFill>
              </a:rPr>
              <a:t>minder</a:t>
            </a:r>
            <a:r>
              <a:rPr lang="fr-BE" sz="1000" dirty="0">
                <a:solidFill>
                  <a:srgbClr val="313F48"/>
                </a:solidFill>
              </a:rPr>
              <a:t> transport </a:t>
            </a:r>
            <a:r>
              <a:rPr lang="fr-BE" sz="1000" dirty="0" err="1">
                <a:solidFill>
                  <a:srgbClr val="313F48"/>
                </a:solidFill>
              </a:rPr>
              <a:t>vergen</a:t>
            </a:r>
            <a:r>
              <a:rPr lang="fr-BE" sz="1000" dirty="0">
                <a:solidFill>
                  <a:srgbClr val="313F48"/>
                </a:solidFill>
              </a:rPr>
              <a:t> en dus </a:t>
            </a:r>
            <a:r>
              <a:rPr lang="fr-BE" sz="1000" dirty="0" err="1">
                <a:solidFill>
                  <a:srgbClr val="313F48"/>
                </a:solidFill>
              </a:rPr>
              <a:t>milieuvriendelijker</a:t>
            </a:r>
            <a:r>
              <a:rPr lang="fr-BE" sz="1000" dirty="0">
                <a:solidFill>
                  <a:srgbClr val="313F48"/>
                </a:solidFill>
              </a:rPr>
              <a:t> </a:t>
            </a:r>
            <a:r>
              <a:rPr lang="fr-BE" sz="1000" dirty="0" err="1">
                <a:solidFill>
                  <a:srgbClr val="313F48"/>
                </a:solidFill>
              </a:rPr>
              <a:t>zijn</a:t>
            </a:r>
            <a:r>
              <a:rPr lang="fr-BE" sz="1000" dirty="0">
                <a:solidFill>
                  <a:srgbClr val="313F48"/>
                </a:solidFill>
              </a:rPr>
              <a:t>, en die </a:t>
            </a:r>
            <a:r>
              <a:rPr lang="fr-BE" sz="1000" dirty="0" err="1">
                <a:solidFill>
                  <a:srgbClr val="313F48"/>
                </a:solidFill>
              </a:rPr>
              <a:t>bovendien</a:t>
            </a:r>
            <a:r>
              <a:rPr lang="fr-BE" sz="1000" dirty="0">
                <a:solidFill>
                  <a:srgbClr val="313F48"/>
                </a:solidFill>
              </a:rPr>
              <a:t> de </a:t>
            </a:r>
            <a:r>
              <a:rPr lang="fr-BE" sz="1000" dirty="0" err="1">
                <a:solidFill>
                  <a:srgbClr val="313F48"/>
                </a:solidFill>
              </a:rPr>
              <a:t>lokale</a:t>
            </a:r>
            <a:r>
              <a:rPr lang="fr-BE" sz="1000" dirty="0">
                <a:solidFill>
                  <a:srgbClr val="313F48"/>
                </a:solidFill>
              </a:rPr>
              <a:t> </a:t>
            </a:r>
            <a:r>
              <a:rPr lang="fr-BE" sz="1000" dirty="0" err="1">
                <a:solidFill>
                  <a:srgbClr val="313F48"/>
                </a:solidFill>
              </a:rPr>
              <a:t>producenten</a:t>
            </a:r>
            <a:r>
              <a:rPr lang="fr-BE" sz="1000" dirty="0">
                <a:solidFill>
                  <a:srgbClr val="313F48"/>
                </a:solidFill>
              </a:rPr>
              <a:t> </a:t>
            </a:r>
            <a:r>
              <a:rPr lang="fr-BE" sz="1000" dirty="0" err="1">
                <a:solidFill>
                  <a:srgbClr val="313F48"/>
                </a:solidFill>
              </a:rPr>
              <a:t>ondersteunen</a:t>
            </a:r>
            <a:r>
              <a:rPr lang="fr-BE" sz="1000" dirty="0">
                <a:solidFill>
                  <a:srgbClr val="313F48"/>
                </a:solidFill>
              </a:rPr>
              <a:t>.</a:t>
            </a:r>
          </a:p>
          <a:p>
            <a:endParaRPr lang="fr-BE" sz="1000" dirty="0">
              <a:solidFill>
                <a:srgbClr val="313F48"/>
              </a:solidFill>
            </a:endParaRPr>
          </a:p>
          <a:p>
            <a:r>
              <a:rPr lang="fr-BE" sz="1000" dirty="0">
                <a:solidFill>
                  <a:srgbClr val="313F48"/>
                </a:solidFill>
              </a:rPr>
              <a:t>Our menus </a:t>
            </a:r>
            <a:r>
              <a:rPr lang="fr-BE" sz="1000" dirty="0" err="1">
                <a:solidFill>
                  <a:srgbClr val="313F48"/>
                </a:solidFill>
              </a:rPr>
              <a:t>offer</a:t>
            </a:r>
            <a:r>
              <a:rPr lang="fr-BE" sz="1000" dirty="0">
                <a:solidFill>
                  <a:srgbClr val="313F48"/>
                </a:solidFill>
              </a:rPr>
              <a:t> “Eco et Bon” </a:t>
            </a:r>
            <a:r>
              <a:rPr lang="fr-BE" sz="1000" dirty="0" err="1">
                <a:solidFill>
                  <a:srgbClr val="313F48"/>
                </a:solidFill>
              </a:rPr>
              <a:t>labelled</a:t>
            </a:r>
            <a:r>
              <a:rPr lang="fr-BE" sz="1000" dirty="0">
                <a:solidFill>
                  <a:srgbClr val="313F48"/>
                </a:solidFill>
              </a:rPr>
              <a:t> </a:t>
            </a:r>
            <a:r>
              <a:rPr lang="fr-BE" sz="1000" dirty="0" err="1">
                <a:solidFill>
                  <a:srgbClr val="313F48"/>
                </a:solidFill>
              </a:rPr>
              <a:t>dishes</a:t>
            </a:r>
            <a:r>
              <a:rPr lang="fr-BE" sz="1000" dirty="0">
                <a:solidFill>
                  <a:srgbClr val="313F48"/>
                </a:solidFill>
              </a:rPr>
              <a:t>! </a:t>
            </a:r>
            <a:r>
              <a:rPr lang="fr-BE" sz="1000" dirty="0" err="1">
                <a:solidFill>
                  <a:srgbClr val="313F48"/>
                </a:solidFill>
              </a:rPr>
              <a:t>These</a:t>
            </a:r>
            <a:r>
              <a:rPr lang="fr-BE" sz="1000" dirty="0">
                <a:solidFill>
                  <a:srgbClr val="313F48"/>
                </a:solidFill>
              </a:rPr>
              <a:t> are made </a:t>
            </a:r>
            <a:r>
              <a:rPr lang="fr-BE" sz="1000" dirty="0" err="1">
                <a:solidFill>
                  <a:srgbClr val="313F48"/>
                </a:solidFill>
              </a:rPr>
              <a:t>from</a:t>
            </a:r>
            <a:r>
              <a:rPr lang="fr-BE" sz="1000" dirty="0">
                <a:solidFill>
                  <a:srgbClr val="313F48"/>
                </a:solidFill>
              </a:rPr>
              <a:t> </a:t>
            </a:r>
            <a:r>
              <a:rPr lang="fr-BE" sz="1000" dirty="0" err="1">
                <a:solidFill>
                  <a:srgbClr val="313F48"/>
                </a:solidFill>
              </a:rPr>
              <a:t>locally</a:t>
            </a:r>
            <a:r>
              <a:rPr lang="fr-BE" sz="1000" dirty="0">
                <a:solidFill>
                  <a:srgbClr val="313F48"/>
                </a:solidFill>
              </a:rPr>
              <a:t> </a:t>
            </a:r>
            <a:r>
              <a:rPr lang="fr-BE" sz="1000" dirty="0" err="1">
                <a:solidFill>
                  <a:srgbClr val="313F48"/>
                </a:solidFill>
              </a:rPr>
              <a:t>sourced</a:t>
            </a:r>
            <a:r>
              <a:rPr lang="fr-BE" sz="1000" dirty="0">
                <a:solidFill>
                  <a:srgbClr val="313F48"/>
                </a:solidFill>
              </a:rPr>
              <a:t>, </a:t>
            </a:r>
            <a:r>
              <a:rPr lang="fr-BE" sz="1000" dirty="0" err="1">
                <a:solidFill>
                  <a:srgbClr val="313F48"/>
                </a:solidFill>
              </a:rPr>
              <a:t>seasonal</a:t>
            </a:r>
            <a:r>
              <a:rPr lang="fr-BE" sz="1000" dirty="0">
                <a:solidFill>
                  <a:srgbClr val="313F48"/>
                </a:solidFill>
              </a:rPr>
              <a:t> </a:t>
            </a:r>
            <a:r>
              <a:rPr lang="fr-BE" sz="1000" dirty="0" err="1">
                <a:solidFill>
                  <a:srgbClr val="313F48"/>
                </a:solidFill>
              </a:rPr>
              <a:t>products</a:t>
            </a:r>
            <a:r>
              <a:rPr lang="fr-BE" sz="1000" dirty="0">
                <a:solidFill>
                  <a:srgbClr val="313F48"/>
                </a:solidFill>
              </a:rPr>
              <a:t> </a:t>
            </a:r>
            <a:r>
              <a:rPr lang="fr-BE" sz="1000" dirty="0" err="1">
                <a:solidFill>
                  <a:srgbClr val="313F48"/>
                </a:solidFill>
              </a:rPr>
              <a:t>which</a:t>
            </a:r>
            <a:r>
              <a:rPr lang="fr-BE" sz="1000" dirty="0">
                <a:solidFill>
                  <a:srgbClr val="313F48"/>
                </a:solidFill>
              </a:rPr>
              <a:t> </a:t>
            </a:r>
            <a:r>
              <a:rPr lang="fr-BE" sz="1000" dirty="0" err="1">
                <a:solidFill>
                  <a:srgbClr val="313F48"/>
                </a:solidFill>
              </a:rPr>
              <a:t>require</a:t>
            </a:r>
            <a:r>
              <a:rPr lang="fr-BE" sz="1000" dirty="0">
                <a:solidFill>
                  <a:srgbClr val="313F48"/>
                </a:solidFill>
              </a:rPr>
              <a:t> </a:t>
            </a:r>
            <a:r>
              <a:rPr lang="fr-BE" sz="1000" dirty="0" err="1">
                <a:solidFill>
                  <a:srgbClr val="313F48"/>
                </a:solidFill>
              </a:rPr>
              <a:t>less</a:t>
            </a:r>
            <a:r>
              <a:rPr lang="fr-BE" sz="1000" dirty="0">
                <a:solidFill>
                  <a:srgbClr val="313F48"/>
                </a:solidFill>
              </a:rPr>
              <a:t> transport, and are </a:t>
            </a:r>
            <a:r>
              <a:rPr lang="fr-BE" sz="1000" dirty="0" err="1">
                <a:solidFill>
                  <a:srgbClr val="313F48"/>
                </a:solidFill>
              </a:rPr>
              <a:t>therefore</a:t>
            </a:r>
            <a:r>
              <a:rPr lang="fr-BE" sz="1000" dirty="0">
                <a:solidFill>
                  <a:srgbClr val="313F48"/>
                </a:solidFill>
              </a:rPr>
              <a:t> </a:t>
            </a:r>
            <a:r>
              <a:rPr lang="fr-BE" sz="1000" dirty="0" err="1">
                <a:solidFill>
                  <a:srgbClr val="313F48"/>
                </a:solidFill>
              </a:rPr>
              <a:t>environmentally</a:t>
            </a:r>
            <a:r>
              <a:rPr lang="fr-BE" sz="1000" dirty="0">
                <a:solidFill>
                  <a:srgbClr val="313F48"/>
                </a:solidFill>
              </a:rPr>
              <a:t> </a:t>
            </a:r>
            <a:r>
              <a:rPr lang="fr-BE" sz="1000" dirty="0" err="1">
                <a:solidFill>
                  <a:srgbClr val="313F48"/>
                </a:solidFill>
              </a:rPr>
              <a:t>friendly</a:t>
            </a:r>
            <a:r>
              <a:rPr lang="fr-BE" sz="1000" dirty="0">
                <a:solidFill>
                  <a:srgbClr val="313F48"/>
                </a:solidFill>
              </a:rPr>
              <a:t> and support the local </a:t>
            </a:r>
            <a:r>
              <a:rPr lang="fr-BE" sz="1000" dirty="0" err="1">
                <a:solidFill>
                  <a:srgbClr val="313F48"/>
                </a:solidFill>
              </a:rPr>
              <a:t>growers</a:t>
            </a:r>
            <a:r>
              <a:rPr lang="fr-BE" sz="1000" dirty="0">
                <a:solidFill>
                  <a:srgbClr val="313F48"/>
                </a:solidFill>
              </a:rPr>
              <a:t>.</a:t>
            </a:r>
          </a:p>
          <a:p>
            <a:endParaRPr lang="fr-BE" sz="1000" dirty="0">
              <a:solidFill>
                <a:srgbClr val="313F48"/>
              </a:solidFill>
            </a:endParaRPr>
          </a:p>
          <a:p>
            <a:pPr algn="ctr"/>
            <a:r>
              <a:rPr lang="en-US" sz="1000" dirty="0">
                <a:solidFill>
                  <a:srgbClr val="313F48"/>
                </a:solidFill>
                <a:ea typeface="Times New Roman" panose="02020603050405020304" pitchFamily="18" charset="0"/>
                <a:sym typeface="Wingdings 2" pitchFamily="2" charset="2"/>
              </a:rPr>
              <a:t></a:t>
            </a:r>
            <a:endParaRPr lang="fr-BE" sz="1000" dirty="0">
              <a:solidFill>
                <a:srgbClr val="313F48"/>
              </a:solidFill>
              <a:ea typeface="Times New Roman" panose="02020603050405020304" pitchFamily="18" charset="0"/>
            </a:endParaRPr>
          </a:p>
          <a:p>
            <a:endParaRPr lang="fr-BE" sz="1000" dirty="0">
              <a:solidFill>
                <a:srgbClr val="313F48"/>
              </a:solidFill>
            </a:endParaRPr>
          </a:p>
          <a:p>
            <a:r>
              <a:rPr lang="fr-BE" sz="1000" dirty="0">
                <a:solidFill>
                  <a:srgbClr val="313F48"/>
                </a:solidFill>
              </a:rPr>
              <a:t>Sachez que par l’intermédiaire de </a:t>
            </a:r>
            <a:r>
              <a:rPr lang="fr-BE" sz="1000" dirty="0" err="1">
                <a:solidFill>
                  <a:srgbClr val="313F48"/>
                </a:solidFill>
              </a:rPr>
              <a:t>Comequi</a:t>
            </a:r>
            <a:r>
              <a:rPr lang="fr-BE" sz="1000" dirty="0">
                <a:solidFill>
                  <a:srgbClr val="313F48"/>
                </a:solidFill>
              </a:rPr>
              <a:t> et Rombouts, Martin’s Hotels achète des dizaines de tonnes de café équitable produit dans la région des Grands-Lacs (Congo et Rwanda) et contribue ainsi au bien-être des familles et enfants soutenus par En Avant Les Enfants, association caritative belge.</a:t>
            </a:r>
          </a:p>
          <a:p>
            <a:pPr algn="ctr"/>
            <a:endParaRPr lang="fr-FR" sz="1000" dirty="0"/>
          </a:p>
          <a:p>
            <a:pPr algn="ctr"/>
            <a:r>
              <a:rPr lang="fr-FR" sz="1000" dirty="0">
                <a:solidFill>
                  <a:srgbClr val="313F48"/>
                </a:solidFill>
                <a:hlinkClick r:id="rId4">
                  <a:extLst>
                    <a:ext uri="{A12FA001-AC4F-418D-AE19-62706E023703}">
                      <ahyp:hlinkClr xmlns:ahyp="http://schemas.microsoft.com/office/drawing/2018/hyperlinkcolor" xmlns="" val="tx"/>
                    </a:ext>
                  </a:extLst>
                </a:hlinkClick>
              </a:rPr>
              <a:t>www.Childreninafrica.org</a:t>
            </a:r>
            <a:endParaRPr lang="fr-FR" sz="1000" dirty="0">
              <a:solidFill>
                <a:srgbClr val="313F48"/>
              </a:solidFill>
            </a:endParaRPr>
          </a:p>
          <a:p>
            <a:pPr algn="ctr"/>
            <a:endParaRPr lang="fr-FR" sz="1000" dirty="0">
              <a:solidFill>
                <a:srgbClr val="313F48"/>
              </a:solidFill>
            </a:endParaRPr>
          </a:p>
          <a:p>
            <a:r>
              <a:rPr lang="fr-BE" sz="1000" dirty="0">
                <a:solidFill>
                  <a:srgbClr val="313F48"/>
                </a:solidFill>
              </a:rPr>
              <a:t>Elk </a:t>
            </a:r>
            <a:r>
              <a:rPr lang="fr-BE" sz="1000" dirty="0" err="1">
                <a:solidFill>
                  <a:srgbClr val="313F48"/>
                </a:solidFill>
              </a:rPr>
              <a:t>jaar</a:t>
            </a:r>
            <a:r>
              <a:rPr lang="fr-BE" sz="1000" dirty="0">
                <a:solidFill>
                  <a:srgbClr val="313F48"/>
                </a:solidFill>
              </a:rPr>
              <a:t> </a:t>
            </a:r>
            <a:r>
              <a:rPr lang="fr-BE" sz="1000" dirty="0" err="1">
                <a:solidFill>
                  <a:srgbClr val="313F48"/>
                </a:solidFill>
              </a:rPr>
              <a:t>koopt</a:t>
            </a:r>
            <a:r>
              <a:rPr lang="fr-BE" sz="1000" dirty="0">
                <a:solidFill>
                  <a:srgbClr val="313F48"/>
                </a:solidFill>
              </a:rPr>
              <a:t>  Martin’s Hotels via </a:t>
            </a:r>
            <a:r>
              <a:rPr lang="fr-BE" sz="1000" dirty="0" err="1">
                <a:solidFill>
                  <a:srgbClr val="313F48"/>
                </a:solidFill>
              </a:rPr>
              <a:t>Comequi</a:t>
            </a:r>
            <a:r>
              <a:rPr lang="fr-BE" sz="1000" dirty="0">
                <a:solidFill>
                  <a:srgbClr val="313F48"/>
                </a:solidFill>
              </a:rPr>
              <a:t> en Rombouts </a:t>
            </a:r>
            <a:r>
              <a:rPr lang="fr-BE" sz="1000" dirty="0" err="1">
                <a:solidFill>
                  <a:srgbClr val="313F48"/>
                </a:solidFill>
              </a:rPr>
              <a:t>tientallen</a:t>
            </a:r>
            <a:r>
              <a:rPr lang="fr-BE" sz="1000" dirty="0">
                <a:solidFill>
                  <a:srgbClr val="313F48"/>
                </a:solidFill>
              </a:rPr>
              <a:t> </a:t>
            </a:r>
            <a:r>
              <a:rPr lang="fr-BE" sz="1000" dirty="0" err="1">
                <a:solidFill>
                  <a:srgbClr val="313F48"/>
                </a:solidFill>
              </a:rPr>
              <a:t>tonnen</a:t>
            </a:r>
            <a:r>
              <a:rPr lang="fr-BE" sz="1000" dirty="0">
                <a:solidFill>
                  <a:srgbClr val="313F48"/>
                </a:solidFill>
              </a:rPr>
              <a:t> </a:t>
            </a:r>
            <a:r>
              <a:rPr lang="fr-BE" sz="1000" dirty="0" err="1">
                <a:solidFill>
                  <a:srgbClr val="313F48"/>
                </a:solidFill>
              </a:rPr>
              <a:t>fairtradekoffie</a:t>
            </a:r>
            <a:r>
              <a:rPr lang="fr-BE" sz="1000" dirty="0">
                <a:solidFill>
                  <a:srgbClr val="313F48"/>
                </a:solidFill>
              </a:rPr>
              <a:t> die </a:t>
            </a:r>
            <a:r>
              <a:rPr lang="fr-BE" sz="1000" dirty="0" err="1">
                <a:solidFill>
                  <a:srgbClr val="313F48"/>
                </a:solidFill>
              </a:rPr>
              <a:t>geproduceerd</a:t>
            </a:r>
            <a:r>
              <a:rPr lang="fr-BE" sz="1000" dirty="0">
                <a:solidFill>
                  <a:srgbClr val="313F48"/>
                </a:solidFill>
              </a:rPr>
              <a:t> </a:t>
            </a:r>
            <a:r>
              <a:rPr lang="fr-BE" sz="1000" dirty="0" err="1">
                <a:solidFill>
                  <a:srgbClr val="313F48"/>
                </a:solidFill>
              </a:rPr>
              <a:t>wordt</a:t>
            </a:r>
            <a:r>
              <a:rPr lang="fr-BE" sz="1000" dirty="0">
                <a:solidFill>
                  <a:srgbClr val="313F48"/>
                </a:solidFill>
              </a:rPr>
              <a:t> in het </a:t>
            </a:r>
            <a:r>
              <a:rPr lang="fr-BE" sz="1000" dirty="0" err="1">
                <a:solidFill>
                  <a:srgbClr val="313F48"/>
                </a:solidFill>
              </a:rPr>
              <a:t>gebied</a:t>
            </a:r>
            <a:r>
              <a:rPr lang="fr-BE" sz="1000" dirty="0">
                <a:solidFill>
                  <a:srgbClr val="313F48"/>
                </a:solidFill>
              </a:rPr>
              <a:t> van de </a:t>
            </a:r>
            <a:r>
              <a:rPr lang="fr-BE" sz="1000" dirty="0" err="1">
                <a:solidFill>
                  <a:srgbClr val="313F48"/>
                </a:solidFill>
              </a:rPr>
              <a:t>Grote</a:t>
            </a:r>
            <a:r>
              <a:rPr lang="fr-BE" sz="1000" dirty="0">
                <a:solidFill>
                  <a:srgbClr val="313F48"/>
                </a:solidFill>
              </a:rPr>
              <a:t> </a:t>
            </a:r>
            <a:r>
              <a:rPr lang="fr-BE" sz="1000" dirty="0" err="1">
                <a:solidFill>
                  <a:srgbClr val="313F48"/>
                </a:solidFill>
              </a:rPr>
              <a:t>Meren</a:t>
            </a:r>
            <a:r>
              <a:rPr lang="fr-BE" sz="1000" dirty="0">
                <a:solidFill>
                  <a:srgbClr val="313F48"/>
                </a:solidFill>
              </a:rPr>
              <a:t> (Congo en Rwanda). </a:t>
            </a:r>
            <a:r>
              <a:rPr lang="fr-BE" sz="1000" dirty="0" err="1">
                <a:solidFill>
                  <a:srgbClr val="313F48"/>
                </a:solidFill>
              </a:rPr>
              <a:t>Zo</a:t>
            </a:r>
            <a:r>
              <a:rPr lang="fr-BE" sz="1000" dirty="0">
                <a:solidFill>
                  <a:srgbClr val="313F48"/>
                </a:solidFill>
              </a:rPr>
              <a:t> </a:t>
            </a:r>
            <a:r>
              <a:rPr lang="fr-BE" sz="1000" dirty="0" err="1">
                <a:solidFill>
                  <a:srgbClr val="313F48"/>
                </a:solidFill>
              </a:rPr>
              <a:t>draagt</a:t>
            </a:r>
            <a:r>
              <a:rPr lang="fr-BE" sz="1000" dirty="0">
                <a:solidFill>
                  <a:srgbClr val="313F48"/>
                </a:solidFill>
              </a:rPr>
              <a:t> Martin’s Hotels </a:t>
            </a:r>
            <a:r>
              <a:rPr lang="fr-BE" sz="1000" dirty="0" err="1">
                <a:solidFill>
                  <a:srgbClr val="313F48"/>
                </a:solidFill>
              </a:rPr>
              <a:t>bij</a:t>
            </a:r>
            <a:r>
              <a:rPr lang="fr-BE" sz="1000" dirty="0">
                <a:solidFill>
                  <a:srgbClr val="313F48"/>
                </a:solidFill>
              </a:rPr>
              <a:t> </a:t>
            </a:r>
            <a:r>
              <a:rPr lang="fr-BE" sz="1000" dirty="0" err="1">
                <a:solidFill>
                  <a:srgbClr val="313F48"/>
                </a:solidFill>
              </a:rPr>
              <a:t>tot</a:t>
            </a:r>
            <a:r>
              <a:rPr lang="fr-BE" sz="1000" dirty="0">
                <a:solidFill>
                  <a:srgbClr val="313F48"/>
                </a:solidFill>
              </a:rPr>
              <a:t> het </a:t>
            </a:r>
            <a:r>
              <a:rPr lang="fr-BE" sz="1000" dirty="0" err="1">
                <a:solidFill>
                  <a:srgbClr val="313F48"/>
                </a:solidFill>
              </a:rPr>
              <a:t>welzijn</a:t>
            </a:r>
            <a:r>
              <a:rPr lang="fr-BE" sz="1000" dirty="0">
                <a:solidFill>
                  <a:srgbClr val="313F48"/>
                </a:solidFill>
              </a:rPr>
              <a:t> van </a:t>
            </a:r>
            <a:r>
              <a:rPr lang="fr-BE" sz="1000" dirty="0" err="1">
                <a:solidFill>
                  <a:srgbClr val="313F48"/>
                </a:solidFill>
              </a:rPr>
              <a:t>gezinnen</a:t>
            </a:r>
            <a:r>
              <a:rPr lang="fr-BE" sz="1000" dirty="0">
                <a:solidFill>
                  <a:srgbClr val="313F48"/>
                </a:solidFill>
              </a:rPr>
              <a:t> en </a:t>
            </a:r>
            <a:r>
              <a:rPr lang="fr-BE" sz="1000" dirty="0" err="1">
                <a:solidFill>
                  <a:srgbClr val="313F48"/>
                </a:solidFill>
              </a:rPr>
              <a:t>kinderen</a:t>
            </a:r>
            <a:r>
              <a:rPr lang="fr-BE" sz="1000" dirty="0">
                <a:solidFill>
                  <a:srgbClr val="313F48"/>
                </a:solidFill>
              </a:rPr>
              <a:t>, die </a:t>
            </a:r>
            <a:r>
              <a:rPr lang="fr-BE" sz="1000" dirty="0" err="1">
                <a:solidFill>
                  <a:srgbClr val="313F48"/>
                </a:solidFill>
              </a:rPr>
              <a:t>gesteund</a:t>
            </a:r>
            <a:r>
              <a:rPr lang="fr-BE" sz="1000" dirty="0">
                <a:solidFill>
                  <a:srgbClr val="313F48"/>
                </a:solidFill>
              </a:rPr>
              <a:t> </a:t>
            </a:r>
            <a:r>
              <a:rPr lang="fr-BE" sz="1000" dirty="0" err="1">
                <a:solidFill>
                  <a:srgbClr val="313F48"/>
                </a:solidFill>
              </a:rPr>
              <a:t>zijn</a:t>
            </a:r>
            <a:r>
              <a:rPr lang="fr-BE" sz="1000" dirty="0">
                <a:solidFill>
                  <a:srgbClr val="313F48"/>
                </a:solidFill>
              </a:rPr>
              <a:t> </a:t>
            </a:r>
            <a:r>
              <a:rPr lang="fr-BE" sz="1000" dirty="0" err="1">
                <a:solidFill>
                  <a:srgbClr val="313F48"/>
                </a:solidFill>
              </a:rPr>
              <a:t>door</a:t>
            </a:r>
            <a:r>
              <a:rPr lang="fr-BE" sz="1000" dirty="0">
                <a:solidFill>
                  <a:srgbClr val="313F48"/>
                </a:solidFill>
              </a:rPr>
              <a:t> En Avant Les Enfants, </a:t>
            </a:r>
            <a:r>
              <a:rPr lang="fr-BE" sz="1000" dirty="0" err="1">
                <a:solidFill>
                  <a:srgbClr val="313F48"/>
                </a:solidFill>
              </a:rPr>
              <a:t>een</a:t>
            </a:r>
            <a:r>
              <a:rPr lang="fr-BE" sz="1000" dirty="0">
                <a:solidFill>
                  <a:srgbClr val="313F48"/>
                </a:solidFill>
              </a:rPr>
              <a:t> </a:t>
            </a:r>
            <a:r>
              <a:rPr lang="fr-BE" sz="1000" dirty="0" err="1">
                <a:solidFill>
                  <a:srgbClr val="313F48"/>
                </a:solidFill>
              </a:rPr>
              <a:t>Belgische</a:t>
            </a:r>
            <a:r>
              <a:rPr lang="fr-BE" sz="1000" dirty="0">
                <a:solidFill>
                  <a:srgbClr val="313F48"/>
                </a:solidFill>
              </a:rPr>
              <a:t> </a:t>
            </a:r>
            <a:r>
              <a:rPr lang="fr-BE" sz="1000" dirty="0" err="1">
                <a:solidFill>
                  <a:srgbClr val="313F48"/>
                </a:solidFill>
              </a:rPr>
              <a:t>liefdadigheidsorganisatie</a:t>
            </a:r>
            <a:r>
              <a:rPr lang="fr-BE" sz="1000" dirty="0">
                <a:solidFill>
                  <a:srgbClr val="313F48"/>
                </a:solidFill>
              </a:rPr>
              <a:t>.</a:t>
            </a:r>
            <a:endParaRPr lang="fr-FR" sz="1000" dirty="0">
              <a:solidFill>
                <a:srgbClr val="313F48"/>
              </a:solidFill>
            </a:endParaRPr>
          </a:p>
          <a:p>
            <a:endParaRPr lang="fr-BE" sz="1000" dirty="0">
              <a:solidFill>
                <a:srgbClr val="313F48"/>
              </a:solidFill>
            </a:endParaRPr>
          </a:p>
          <a:p>
            <a:r>
              <a:rPr lang="fr-BE" sz="1000" dirty="0" err="1">
                <a:solidFill>
                  <a:srgbClr val="313F48"/>
                </a:solidFill>
              </a:rPr>
              <a:t>Every</a:t>
            </a:r>
            <a:r>
              <a:rPr lang="fr-BE" sz="1000" dirty="0">
                <a:solidFill>
                  <a:srgbClr val="313F48"/>
                </a:solidFill>
              </a:rPr>
              <a:t> </a:t>
            </a:r>
            <a:r>
              <a:rPr lang="fr-BE" sz="1000" dirty="0" err="1">
                <a:solidFill>
                  <a:srgbClr val="313F48"/>
                </a:solidFill>
              </a:rPr>
              <a:t>year</a:t>
            </a:r>
            <a:r>
              <a:rPr lang="fr-BE" sz="1000" dirty="0">
                <a:solidFill>
                  <a:srgbClr val="313F48"/>
                </a:solidFill>
              </a:rPr>
              <a:t> </a:t>
            </a:r>
            <a:r>
              <a:rPr lang="fr-BE" sz="1000" dirty="0" err="1">
                <a:solidFill>
                  <a:srgbClr val="313F48"/>
                </a:solidFill>
              </a:rPr>
              <a:t>thanks</a:t>
            </a:r>
            <a:r>
              <a:rPr lang="fr-BE" sz="1000" dirty="0">
                <a:solidFill>
                  <a:srgbClr val="313F48"/>
                </a:solidFill>
              </a:rPr>
              <a:t> to </a:t>
            </a:r>
            <a:r>
              <a:rPr lang="fr-BE" sz="1000" dirty="0" err="1">
                <a:solidFill>
                  <a:srgbClr val="313F48"/>
                </a:solidFill>
              </a:rPr>
              <a:t>Comequi</a:t>
            </a:r>
            <a:r>
              <a:rPr lang="fr-BE" sz="1000" dirty="0">
                <a:solidFill>
                  <a:srgbClr val="313F48"/>
                </a:solidFill>
              </a:rPr>
              <a:t> and Rombouts, </a:t>
            </a:r>
            <a:r>
              <a:rPr lang="fr-BE" sz="1000" dirty="0" err="1">
                <a:solidFill>
                  <a:srgbClr val="313F48"/>
                </a:solidFill>
              </a:rPr>
              <a:t>Martin’s</a:t>
            </a:r>
            <a:r>
              <a:rPr lang="fr-BE" sz="1000" dirty="0">
                <a:solidFill>
                  <a:srgbClr val="313F48"/>
                </a:solidFill>
              </a:rPr>
              <a:t> </a:t>
            </a:r>
            <a:r>
              <a:rPr lang="fr-BE" sz="1000" dirty="0" err="1">
                <a:solidFill>
                  <a:srgbClr val="313F48"/>
                </a:solidFill>
              </a:rPr>
              <a:t>Hotels</a:t>
            </a:r>
            <a:r>
              <a:rPr lang="fr-BE" sz="1000" dirty="0">
                <a:solidFill>
                  <a:srgbClr val="313F48"/>
                </a:solidFill>
              </a:rPr>
              <a:t> </a:t>
            </a:r>
            <a:r>
              <a:rPr lang="fr-BE" sz="1000" dirty="0" err="1">
                <a:solidFill>
                  <a:srgbClr val="313F48"/>
                </a:solidFill>
              </a:rPr>
              <a:t>buy</a:t>
            </a:r>
            <a:r>
              <a:rPr lang="fr-BE" sz="1000" dirty="0">
                <a:solidFill>
                  <a:srgbClr val="313F48"/>
                </a:solidFill>
              </a:rPr>
              <a:t> tons of </a:t>
            </a:r>
            <a:r>
              <a:rPr lang="fr-BE" sz="1000" dirty="0" err="1">
                <a:solidFill>
                  <a:srgbClr val="313F48"/>
                </a:solidFill>
              </a:rPr>
              <a:t>fair</a:t>
            </a:r>
            <a:r>
              <a:rPr lang="fr-BE" sz="1000" dirty="0">
                <a:solidFill>
                  <a:srgbClr val="313F48"/>
                </a:solidFill>
              </a:rPr>
              <a:t> </a:t>
            </a:r>
            <a:r>
              <a:rPr lang="fr-BE" sz="1000" dirty="0" err="1">
                <a:solidFill>
                  <a:srgbClr val="313F48"/>
                </a:solidFill>
              </a:rPr>
              <a:t>trade</a:t>
            </a:r>
            <a:r>
              <a:rPr lang="fr-BE" sz="1000" dirty="0">
                <a:solidFill>
                  <a:srgbClr val="313F48"/>
                </a:solidFill>
              </a:rPr>
              <a:t> coffee </a:t>
            </a:r>
            <a:r>
              <a:rPr lang="fr-BE" sz="1000" dirty="0" err="1">
                <a:solidFill>
                  <a:srgbClr val="313F48"/>
                </a:solidFill>
              </a:rPr>
              <a:t>coming</a:t>
            </a:r>
            <a:r>
              <a:rPr lang="fr-BE" sz="1000" dirty="0">
                <a:solidFill>
                  <a:srgbClr val="313F48"/>
                </a:solidFill>
              </a:rPr>
              <a:t> </a:t>
            </a:r>
            <a:r>
              <a:rPr lang="fr-BE" sz="1000" dirty="0" err="1">
                <a:solidFill>
                  <a:srgbClr val="313F48"/>
                </a:solidFill>
              </a:rPr>
              <a:t>from</a:t>
            </a:r>
            <a:r>
              <a:rPr lang="fr-BE" sz="1000" dirty="0">
                <a:solidFill>
                  <a:srgbClr val="313F48"/>
                </a:solidFill>
              </a:rPr>
              <a:t> the Great </a:t>
            </a:r>
            <a:r>
              <a:rPr lang="fr-BE" sz="1000" dirty="0" err="1">
                <a:solidFill>
                  <a:srgbClr val="313F48"/>
                </a:solidFill>
              </a:rPr>
              <a:t>Lakes</a:t>
            </a:r>
            <a:r>
              <a:rPr lang="fr-BE" sz="1000" dirty="0">
                <a:solidFill>
                  <a:srgbClr val="313F48"/>
                </a:solidFill>
              </a:rPr>
              <a:t> </a:t>
            </a:r>
            <a:r>
              <a:rPr lang="fr-BE" sz="1000" dirty="0" err="1">
                <a:solidFill>
                  <a:srgbClr val="313F48"/>
                </a:solidFill>
              </a:rPr>
              <a:t>region</a:t>
            </a:r>
            <a:r>
              <a:rPr lang="fr-BE" sz="1000" dirty="0">
                <a:solidFill>
                  <a:srgbClr val="313F48"/>
                </a:solidFill>
              </a:rPr>
              <a:t> (Congo and Rwanda) - </a:t>
            </a:r>
            <a:r>
              <a:rPr lang="fr-BE" sz="1000" dirty="0" err="1">
                <a:solidFill>
                  <a:srgbClr val="313F48"/>
                </a:solidFill>
              </a:rPr>
              <a:t>thus</a:t>
            </a:r>
            <a:r>
              <a:rPr lang="fr-BE" sz="1000" dirty="0">
                <a:solidFill>
                  <a:srgbClr val="313F48"/>
                </a:solidFill>
              </a:rPr>
              <a:t> </a:t>
            </a:r>
            <a:r>
              <a:rPr lang="fr-BE" sz="1000" dirty="0" err="1">
                <a:solidFill>
                  <a:srgbClr val="313F48"/>
                </a:solidFill>
              </a:rPr>
              <a:t>helping</a:t>
            </a:r>
            <a:r>
              <a:rPr lang="fr-BE" sz="1000" dirty="0">
                <a:solidFill>
                  <a:srgbClr val="313F48"/>
                </a:solidFill>
              </a:rPr>
              <a:t> local </a:t>
            </a:r>
            <a:r>
              <a:rPr lang="fr-BE" sz="1000" dirty="0" err="1">
                <a:solidFill>
                  <a:srgbClr val="313F48"/>
                </a:solidFill>
              </a:rPr>
              <a:t>children</a:t>
            </a:r>
            <a:r>
              <a:rPr lang="fr-BE" sz="1000" dirty="0">
                <a:solidFill>
                  <a:srgbClr val="313F48"/>
                </a:solidFill>
              </a:rPr>
              <a:t> as </a:t>
            </a:r>
            <a:r>
              <a:rPr lang="fr-BE" sz="1000" dirty="0" err="1">
                <a:solidFill>
                  <a:srgbClr val="313F48"/>
                </a:solidFill>
              </a:rPr>
              <a:t>well</a:t>
            </a:r>
            <a:r>
              <a:rPr lang="fr-BE" sz="1000" dirty="0">
                <a:solidFill>
                  <a:srgbClr val="313F48"/>
                </a:solidFill>
              </a:rPr>
              <a:t> </a:t>
            </a:r>
            <a:r>
              <a:rPr lang="fr-BE" sz="1000" dirty="0" err="1">
                <a:solidFill>
                  <a:srgbClr val="313F48"/>
                </a:solidFill>
              </a:rPr>
              <a:t>through</a:t>
            </a:r>
            <a:r>
              <a:rPr lang="fr-BE" sz="1000" dirty="0">
                <a:solidFill>
                  <a:srgbClr val="313F48"/>
                </a:solidFill>
              </a:rPr>
              <a:t> En Avant Les Enfants, a </a:t>
            </a:r>
            <a:r>
              <a:rPr lang="fr-BE" sz="1000" dirty="0" err="1">
                <a:solidFill>
                  <a:srgbClr val="313F48"/>
                </a:solidFill>
              </a:rPr>
              <a:t>Belgian</a:t>
            </a:r>
            <a:r>
              <a:rPr lang="fr-BE" sz="1000" dirty="0">
                <a:solidFill>
                  <a:srgbClr val="313F48"/>
                </a:solidFill>
              </a:rPr>
              <a:t> charitable association.</a:t>
            </a:r>
          </a:p>
          <a:p>
            <a:endParaRPr lang="fr-BE" sz="1000" dirty="0">
              <a:solidFill>
                <a:srgbClr val="313F48"/>
              </a:solidFill>
            </a:endParaRPr>
          </a:p>
          <a:p>
            <a:pPr algn="ctr"/>
            <a:r>
              <a:rPr lang="en-US" sz="1000" dirty="0">
                <a:solidFill>
                  <a:srgbClr val="313F48"/>
                </a:solidFill>
                <a:ea typeface="Times New Roman" panose="02020603050405020304" pitchFamily="18" charset="0"/>
                <a:sym typeface="Wingdings 2" pitchFamily="2" charset="2"/>
              </a:rPr>
              <a:t></a:t>
            </a:r>
            <a:endParaRPr lang="fr-BE" sz="1000" dirty="0">
              <a:solidFill>
                <a:srgbClr val="313F48"/>
              </a:solidFill>
              <a:ea typeface="Times New Roman" panose="02020603050405020304" pitchFamily="18" charset="0"/>
            </a:endParaRPr>
          </a:p>
          <a:p>
            <a:endParaRPr lang="fr-BE" sz="1000" dirty="0">
              <a:solidFill>
                <a:srgbClr val="313F48"/>
              </a:solidFill>
            </a:endParaRPr>
          </a:p>
          <a:p>
            <a:r>
              <a:rPr lang="fr-BE" sz="1000" dirty="0">
                <a:solidFill>
                  <a:srgbClr val="313F48"/>
                </a:solidFill>
              </a:rPr>
              <a:t>Les plats peuvent contenir des allergènes et leur composition peut varier de jour en jour. N’hésitez pas à vous adresser au personnel de salle pour toute question concernant une allergie alimentaire.</a:t>
            </a:r>
          </a:p>
          <a:p>
            <a:endParaRPr lang="fr-BE" sz="1000" dirty="0">
              <a:solidFill>
                <a:srgbClr val="313F48"/>
              </a:solidFill>
            </a:endParaRPr>
          </a:p>
          <a:p>
            <a:r>
              <a:rPr lang="fr-BE" sz="1000" dirty="0">
                <a:solidFill>
                  <a:srgbClr val="313F48"/>
                </a:solidFill>
              </a:rPr>
              <a:t>Onze </a:t>
            </a:r>
            <a:r>
              <a:rPr lang="fr-BE" sz="1000" dirty="0" err="1">
                <a:solidFill>
                  <a:srgbClr val="313F48"/>
                </a:solidFill>
              </a:rPr>
              <a:t>gerechten</a:t>
            </a:r>
            <a:r>
              <a:rPr lang="fr-BE" sz="1000" dirty="0">
                <a:solidFill>
                  <a:srgbClr val="313F48"/>
                </a:solidFill>
              </a:rPr>
              <a:t> </a:t>
            </a:r>
            <a:r>
              <a:rPr lang="fr-BE" sz="1000" dirty="0" err="1">
                <a:solidFill>
                  <a:srgbClr val="313F48"/>
                </a:solidFill>
              </a:rPr>
              <a:t>kunnen</a:t>
            </a:r>
            <a:r>
              <a:rPr lang="fr-BE" sz="1000" dirty="0">
                <a:solidFill>
                  <a:srgbClr val="313F48"/>
                </a:solidFill>
              </a:rPr>
              <a:t> </a:t>
            </a:r>
            <a:r>
              <a:rPr lang="fr-BE" sz="1000" dirty="0" err="1">
                <a:solidFill>
                  <a:srgbClr val="313F48"/>
                </a:solidFill>
              </a:rPr>
              <a:t>allergenen</a:t>
            </a:r>
            <a:r>
              <a:rPr lang="fr-BE" sz="1000" dirty="0">
                <a:solidFill>
                  <a:srgbClr val="313F48"/>
                </a:solidFill>
              </a:rPr>
              <a:t> </a:t>
            </a:r>
            <a:r>
              <a:rPr lang="fr-BE" sz="1000" dirty="0" err="1">
                <a:solidFill>
                  <a:srgbClr val="313F48"/>
                </a:solidFill>
              </a:rPr>
              <a:t>bevatten</a:t>
            </a:r>
            <a:r>
              <a:rPr lang="fr-BE" sz="1000" dirty="0">
                <a:solidFill>
                  <a:srgbClr val="313F48"/>
                </a:solidFill>
              </a:rPr>
              <a:t> en de </a:t>
            </a:r>
            <a:r>
              <a:rPr lang="fr-BE" sz="1000" dirty="0" err="1">
                <a:solidFill>
                  <a:srgbClr val="313F48"/>
                </a:solidFill>
              </a:rPr>
              <a:t>samenstelling</a:t>
            </a:r>
            <a:r>
              <a:rPr lang="fr-BE" sz="1000" dirty="0">
                <a:solidFill>
                  <a:srgbClr val="313F48"/>
                </a:solidFill>
              </a:rPr>
              <a:t> </a:t>
            </a:r>
            <a:r>
              <a:rPr lang="fr-BE" sz="1000" dirty="0" err="1">
                <a:solidFill>
                  <a:srgbClr val="313F48"/>
                </a:solidFill>
              </a:rPr>
              <a:t>ervan</a:t>
            </a:r>
            <a:r>
              <a:rPr lang="fr-BE" sz="1000" dirty="0">
                <a:solidFill>
                  <a:srgbClr val="313F48"/>
                </a:solidFill>
              </a:rPr>
              <a:t> kan van dag </a:t>
            </a:r>
            <a:r>
              <a:rPr lang="fr-BE" sz="1000" dirty="0" err="1">
                <a:solidFill>
                  <a:srgbClr val="313F48"/>
                </a:solidFill>
              </a:rPr>
              <a:t>tot</a:t>
            </a:r>
            <a:r>
              <a:rPr lang="fr-BE" sz="1000" dirty="0">
                <a:solidFill>
                  <a:srgbClr val="313F48"/>
                </a:solidFill>
              </a:rPr>
              <a:t> dag </a:t>
            </a:r>
            <a:r>
              <a:rPr lang="fr-BE" sz="1000" dirty="0" err="1">
                <a:solidFill>
                  <a:srgbClr val="313F48"/>
                </a:solidFill>
              </a:rPr>
              <a:t>wijzigen</a:t>
            </a:r>
            <a:r>
              <a:rPr lang="fr-BE" sz="1000" dirty="0">
                <a:solidFill>
                  <a:srgbClr val="313F48"/>
                </a:solidFill>
              </a:rPr>
              <a:t>. </a:t>
            </a:r>
            <a:r>
              <a:rPr lang="fr-BE" sz="1000" dirty="0" err="1">
                <a:solidFill>
                  <a:srgbClr val="313F48"/>
                </a:solidFill>
              </a:rPr>
              <a:t>Gelieve</a:t>
            </a:r>
            <a:r>
              <a:rPr lang="fr-BE" sz="1000" dirty="0">
                <a:solidFill>
                  <a:srgbClr val="313F48"/>
                </a:solidFill>
              </a:rPr>
              <a:t> u </a:t>
            </a:r>
            <a:r>
              <a:rPr lang="fr-BE" sz="1000" dirty="0" err="1">
                <a:solidFill>
                  <a:srgbClr val="313F48"/>
                </a:solidFill>
              </a:rPr>
              <a:t>tot</a:t>
            </a:r>
            <a:r>
              <a:rPr lang="fr-BE" sz="1000" dirty="0">
                <a:solidFill>
                  <a:srgbClr val="313F48"/>
                </a:solidFill>
              </a:rPr>
              <a:t> het </a:t>
            </a:r>
            <a:r>
              <a:rPr lang="fr-BE" sz="1000" dirty="0" err="1">
                <a:solidFill>
                  <a:srgbClr val="313F48"/>
                </a:solidFill>
              </a:rPr>
              <a:t>personeel</a:t>
            </a:r>
            <a:r>
              <a:rPr lang="fr-BE" sz="1000" dirty="0">
                <a:solidFill>
                  <a:srgbClr val="313F48"/>
                </a:solidFill>
              </a:rPr>
              <a:t> te </a:t>
            </a:r>
            <a:r>
              <a:rPr lang="fr-BE" sz="1000" dirty="0" err="1">
                <a:solidFill>
                  <a:srgbClr val="313F48"/>
                </a:solidFill>
              </a:rPr>
              <a:t>wenden</a:t>
            </a:r>
            <a:r>
              <a:rPr lang="fr-BE" sz="1000" dirty="0">
                <a:solidFill>
                  <a:srgbClr val="313F48"/>
                </a:solidFill>
              </a:rPr>
              <a:t> indien u </a:t>
            </a:r>
            <a:r>
              <a:rPr lang="fr-BE" sz="1000" dirty="0" err="1">
                <a:solidFill>
                  <a:srgbClr val="313F48"/>
                </a:solidFill>
              </a:rPr>
              <a:t>vragen</a:t>
            </a:r>
            <a:r>
              <a:rPr lang="fr-BE" sz="1000" dirty="0">
                <a:solidFill>
                  <a:srgbClr val="313F48"/>
                </a:solidFill>
              </a:rPr>
              <a:t> </a:t>
            </a:r>
            <a:r>
              <a:rPr lang="fr-BE" sz="1000" dirty="0" err="1">
                <a:solidFill>
                  <a:srgbClr val="313F48"/>
                </a:solidFill>
              </a:rPr>
              <a:t>hebt</a:t>
            </a:r>
            <a:r>
              <a:rPr lang="fr-BE" sz="1000" dirty="0">
                <a:solidFill>
                  <a:srgbClr val="313F48"/>
                </a:solidFill>
              </a:rPr>
              <a:t> </a:t>
            </a:r>
            <a:r>
              <a:rPr lang="fr-BE" sz="1000" dirty="0" err="1">
                <a:solidFill>
                  <a:srgbClr val="313F48"/>
                </a:solidFill>
              </a:rPr>
              <a:t>omtrent</a:t>
            </a:r>
            <a:r>
              <a:rPr lang="fr-BE" sz="1000" dirty="0">
                <a:solidFill>
                  <a:srgbClr val="313F48"/>
                </a:solidFill>
              </a:rPr>
              <a:t> </a:t>
            </a:r>
            <a:r>
              <a:rPr lang="fr-BE" sz="1000" dirty="0" err="1">
                <a:solidFill>
                  <a:srgbClr val="313F48"/>
                </a:solidFill>
              </a:rPr>
              <a:t>voedselallergie</a:t>
            </a:r>
            <a:r>
              <a:rPr lang="fr-BE" sz="1000" dirty="0">
                <a:solidFill>
                  <a:srgbClr val="313F48"/>
                </a:solidFill>
              </a:rPr>
              <a:t>.</a:t>
            </a:r>
          </a:p>
          <a:p>
            <a:endParaRPr lang="fr-BE" sz="1000" dirty="0">
              <a:solidFill>
                <a:srgbClr val="313F48"/>
              </a:solidFill>
            </a:endParaRPr>
          </a:p>
          <a:p>
            <a:r>
              <a:rPr lang="fr-BE" sz="1000" dirty="0">
                <a:solidFill>
                  <a:srgbClr val="313F48"/>
                </a:solidFill>
              </a:rPr>
              <a:t>The </a:t>
            </a:r>
            <a:r>
              <a:rPr lang="fr-BE" sz="1000" dirty="0" err="1">
                <a:solidFill>
                  <a:srgbClr val="313F48"/>
                </a:solidFill>
              </a:rPr>
              <a:t>ingredients</a:t>
            </a:r>
            <a:r>
              <a:rPr lang="fr-BE" sz="1000" dirty="0">
                <a:solidFill>
                  <a:srgbClr val="313F48"/>
                </a:solidFill>
              </a:rPr>
              <a:t> </a:t>
            </a:r>
            <a:r>
              <a:rPr lang="fr-BE" sz="1000" dirty="0" err="1">
                <a:solidFill>
                  <a:srgbClr val="313F48"/>
                </a:solidFill>
              </a:rPr>
              <a:t>used</a:t>
            </a:r>
            <a:r>
              <a:rPr lang="fr-BE" sz="1000" dirty="0">
                <a:solidFill>
                  <a:srgbClr val="313F48"/>
                </a:solidFill>
              </a:rPr>
              <a:t> in </a:t>
            </a:r>
            <a:r>
              <a:rPr lang="fr-BE" sz="1000" dirty="0" err="1">
                <a:solidFill>
                  <a:srgbClr val="313F48"/>
                </a:solidFill>
              </a:rPr>
              <a:t>our</a:t>
            </a:r>
            <a:r>
              <a:rPr lang="fr-BE" sz="1000" dirty="0">
                <a:solidFill>
                  <a:srgbClr val="313F48"/>
                </a:solidFill>
              </a:rPr>
              <a:t> </a:t>
            </a:r>
            <a:r>
              <a:rPr lang="fr-BE" sz="1000" dirty="0" err="1">
                <a:solidFill>
                  <a:srgbClr val="313F48"/>
                </a:solidFill>
              </a:rPr>
              <a:t>kitchen</a:t>
            </a:r>
            <a:r>
              <a:rPr lang="fr-BE" sz="1000" dirty="0">
                <a:solidFill>
                  <a:srgbClr val="313F48"/>
                </a:solidFill>
              </a:rPr>
              <a:t> </a:t>
            </a:r>
            <a:r>
              <a:rPr lang="fr-BE" sz="1000" dirty="0" err="1">
                <a:solidFill>
                  <a:srgbClr val="313F48"/>
                </a:solidFill>
              </a:rPr>
              <a:t>can</a:t>
            </a:r>
            <a:r>
              <a:rPr lang="fr-BE" sz="1000" dirty="0">
                <a:solidFill>
                  <a:srgbClr val="313F48"/>
                </a:solidFill>
              </a:rPr>
              <a:t> </a:t>
            </a:r>
            <a:r>
              <a:rPr lang="fr-BE" sz="1000" dirty="0" err="1">
                <a:solidFill>
                  <a:srgbClr val="313F48"/>
                </a:solidFill>
              </a:rPr>
              <a:t>contain</a:t>
            </a:r>
            <a:r>
              <a:rPr lang="fr-BE" sz="1000" dirty="0">
                <a:solidFill>
                  <a:srgbClr val="313F48"/>
                </a:solidFill>
              </a:rPr>
              <a:t> </a:t>
            </a:r>
            <a:r>
              <a:rPr lang="fr-BE" sz="1000" dirty="0" err="1">
                <a:solidFill>
                  <a:srgbClr val="313F48"/>
                </a:solidFill>
              </a:rPr>
              <a:t>allergens</a:t>
            </a:r>
            <a:r>
              <a:rPr lang="fr-BE" sz="1000" dirty="0">
                <a:solidFill>
                  <a:srgbClr val="313F48"/>
                </a:solidFill>
              </a:rPr>
              <a:t> and </a:t>
            </a:r>
            <a:r>
              <a:rPr lang="fr-BE" sz="1000" dirty="0" err="1">
                <a:solidFill>
                  <a:srgbClr val="313F48"/>
                </a:solidFill>
              </a:rPr>
              <a:t>our</a:t>
            </a:r>
            <a:r>
              <a:rPr lang="fr-BE" sz="1000" dirty="0">
                <a:solidFill>
                  <a:srgbClr val="313F48"/>
                </a:solidFill>
              </a:rPr>
              <a:t> </a:t>
            </a:r>
            <a:r>
              <a:rPr lang="fr-BE" sz="1000" dirty="0" err="1">
                <a:solidFill>
                  <a:srgbClr val="313F48"/>
                </a:solidFill>
              </a:rPr>
              <a:t>recipes</a:t>
            </a:r>
            <a:r>
              <a:rPr lang="fr-BE" sz="1000" dirty="0">
                <a:solidFill>
                  <a:srgbClr val="313F48"/>
                </a:solidFill>
              </a:rPr>
              <a:t> </a:t>
            </a:r>
            <a:r>
              <a:rPr lang="fr-BE" sz="1000" dirty="0" err="1">
                <a:solidFill>
                  <a:srgbClr val="313F48"/>
                </a:solidFill>
              </a:rPr>
              <a:t>may</a:t>
            </a:r>
            <a:r>
              <a:rPr lang="fr-BE" sz="1000" dirty="0">
                <a:solidFill>
                  <a:srgbClr val="313F48"/>
                </a:solidFill>
              </a:rPr>
              <a:t> </a:t>
            </a:r>
            <a:r>
              <a:rPr lang="fr-BE" sz="1000" dirty="0" err="1">
                <a:solidFill>
                  <a:srgbClr val="313F48"/>
                </a:solidFill>
              </a:rPr>
              <a:t>vary</a:t>
            </a:r>
            <a:r>
              <a:rPr lang="fr-BE" sz="1000" dirty="0">
                <a:solidFill>
                  <a:srgbClr val="313F48"/>
                </a:solidFill>
              </a:rPr>
              <a:t> </a:t>
            </a:r>
            <a:r>
              <a:rPr lang="fr-BE" sz="1000" dirty="0" err="1">
                <a:solidFill>
                  <a:srgbClr val="313F48"/>
                </a:solidFill>
              </a:rPr>
              <a:t>daily</a:t>
            </a:r>
            <a:r>
              <a:rPr lang="fr-BE" sz="1000" dirty="0">
                <a:solidFill>
                  <a:srgbClr val="313F48"/>
                </a:solidFill>
              </a:rPr>
              <a:t>. </a:t>
            </a:r>
            <a:r>
              <a:rPr lang="fr-BE" sz="1000" dirty="0" err="1">
                <a:solidFill>
                  <a:srgbClr val="313F48"/>
                </a:solidFill>
              </a:rPr>
              <a:t>Should</a:t>
            </a:r>
            <a:r>
              <a:rPr lang="fr-BE" sz="1000" dirty="0">
                <a:solidFill>
                  <a:srgbClr val="313F48"/>
                </a:solidFill>
              </a:rPr>
              <a:t> </a:t>
            </a:r>
            <a:r>
              <a:rPr lang="fr-BE" sz="1000" dirty="0" err="1">
                <a:solidFill>
                  <a:srgbClr val="313F48"/>
                </a:solidFill>
              </a:rPr>
              <a:t>you</a:t>
            </a:r>
            <a:r>
              <a:rPr lang="fr-BE" sz="1000" dirty="0">
                <a:solidFill>
                  <a:srgbClr val="313F48"/>
                </a:solidFill>
              </a:rPr>
              <a:t> have </a:t>
            </a:r>
            <a:r>
              <a:rPr lang="fr-BE" sz="1000" dirty="0" err="1">
                <a:solidFill>
                  <a:srgbClr val="313F48"/>
                </a:solidFill>
              </a:rPr>
              <a:t>any</a:t>
            </a:r>
            <a:r>
              <a:rPr lang="fr-BE" sz="1000" dirty="0">
                <a:solidFill>
                  <a:srgbClr val="313F48"/>
                </a:solidFill>
              </a:rPr>
              <a:t> </a:t>
            </a:r>
            <a:r>
              <a:rPr lang="fr-BE" sz="1000" dirty="0" err="1">
                <a:solidFill>
                  <a:srgbClr val="313F48"/>
                </a:solidFill>
              </a:rPr>
              <a:t>concerns</a:t>
            </a:r>
            <a:r>
              <a:rPr lang="fr-BE" sz="1000" dirty="0">
                <a:solidFill>
                  <a:srgbClr val="313F48"/>
                </a:solidFill>
              </a:rPr>
              <a:t> </a:t>
            </a:r>
            <a:r>
              <a:rPr lang="fr-BE" sz="1000" dirty="0" err="1">
                <a:solidFill>
                  <a:srgbClr val="313F48"/>
                </a:solidFill>
              </a:rPr>
              <a:t>regarding</a:t>
            </a:r>
            <a:r>
              <a:rPr lang="fr-BE" sz="1000" dirty="0">
                <a:solidFill>
                  <a:srgbClr val="313F48"/>
                </a:solidFill>
              </a:rPr>
              <a:t> </a:t>
            </a:r>
            <a:r>
              <a:rPr lang="fr-BE" sz="1000" dirty="0" err="1">
                <a:solidFill>
                  <a:srgbClr val="313F48"/>
                </a:solidFill>
              </a:rPr>
              <a:t>food</a:t>
            </a:r>
            <a:r>
              <a:rPr lang="fr-BE" sz="1000" dirty="0">
                <a:solidFill>
                  <a:srgbClr val="313F48"/>
                </a:solidFill>
              </a:rPr>
              <a:t> allergies, </a:t>
            </a:r>
            <a:r>
              <a:rPr lang="fr-BE" sz="1000" dirty="0" err="1">
                <a:solidFill>
                  <a:srgbClr val="313F48"/>
                </a:solidFill>
              </a:rPr>
              <a:t>please</a:t>
            </a:r>
            <a:r>
              <a:rPr lang="fr-BE" sz="1000" dirty="0">
                <a:solidFill>
                  <a:srgbClr val="313F48"/>
                </a:solidFill>
              </a:rPr>
              <a:t> </a:t>
            </a:r>
            <a:r>
              <a:rPr lang="fr-BE" sz="1000" dirty="0" err="1">
                <a:solidFill>
                  <a:srgbClr val="313F48"/>
                </a:solidFill>
              </a:rPr>
              <a:t>warn</a:t>
            </a:r>
            <a:r>
              <a:rPr lang="fr-BE" sz="1000" dirty="0">
                <a:solidFill>
                  <a:srgbClr val="313F48"/>
                </a:solidFill>
              </a:rPr>
              <a:t> </a:t>
            </a:r>
            <a:r>
              <a:rPr lang="fr-BE" sz="1000" dirty="0" err="1">
                <a:solidFill>
                  <a:srgbClr val="313F48"/>
                </a:solidFill>
              </a:rPr>
              <a:t>our</a:t>
            </a:r>
            <a:r>
              <a:rPr lang="fr-BE" sz="1000" dirty="0">
                <a:solidFill>
                  <a:srgbClr val="313F48"/>
                </a:solidFill>
              </a:rPr>
              <a:t> </a:t>
            </a:r>
            <a:r>
              <a:rPr lang="fr-BE" sz="1000" dirty="0" err="1">
                <a:solidFill>
                  <a:srgbClr val="313F48"/>
                </a:solidFill>
              </a:rPr>
              <a:t>waiter</a:t>
            </a:r>
            <a:r>
              <a:rPr lang="fr-BE" sz="1000" dirty="0">
                <a:solidFill>
                  <a:srgbClr val="313F48"/>
                </a:solidFill>
              </a:rPr>
              <a:t> </a:t>
            </a:r>
            <a:r>
              <a:rPr lang="fr-BE" sz="1000" dirty="0" err="1">
                <a:solidFill>
                  <a:srgbClr val="313F48"/>
                </a:solidFill>
              </a:rPr>
              <a:t>prior</a:t>
            </a:r>
            <a:r>
              <a:rPr lang="fr-BE" sz="1000" dirty="0">
                <a:solidFill>
                  <a:srgbClr val="313F48"/>
                </a:solidFill>
              </a:rPr>
              <a:t> to </a:t>
            </a:r>
            <a:r>
              <a:rPr lang="fr-BE" sz="1000" dirty="0" err="1">
                <a:solidFill>
                  <a:srgbClr val="313F48"/>
                </a:solidFill>
              </a:rPr>
              <a:t>ordering</a:t>
            </a:r>
            <a:r>
              <a:rPr lang="fr-BE" sz="1000" dirty="0">
                <a:solidFill>
                  <a:srgbClr val="313F48"/>
                </a:solidFill>
              </a:rPr>
              <a:t>.</a:t>
            </a:r>
          </a:p>
          <a:p>
            <a:endParaRPr lang="fr-BE" sz="1000" dirty="0">
              <a:solidFill>
                <a:srgbClr val="313F48"/>
              </a:solidFill>
            </a:endParaRPr>
          </a:p>
          <a:p>
            <a:pPr algn="ctr"/>
            <a:r>
              <a:rPr lang="en-US" sz="1000" dirty="0">
                <a:solidFill>
                  <a:srgbClr val="313F48"/>
                </a:solidFill>
                <a:ea typeface="Times New Roman" panose="02020603050405020304" pitchFamily="18" charset="0"/>
                <a:sym typeface="Wingdings 2" pitchFamily="2" charset="2"/>
              </a:rPr>
              <a:t></a:t>
            </a:r>
            <a:endParaRPr lang="fr-BE" sz="1000" dirty="0">
              <a:solidFill>
                <a:srgbClr val="313F48"/>
              </a:solidFill>
              <a:ea typeface="Times New Roman" panose="02020603050405020304" pitchFamily="18" charset="0"/>
            </a:endParaRPr>
          </a:p>
          <a:p>
            <a:r>
              <a:rPr lang="en-US" sz="1000" dirty="0">
                <a:solidFill>
                  <a:srgbClr val="313F48"/>
                </a:solidFill>
              </a:rPr>
              <a:t>TVA, VAT &amp; service incl.</a:t>
            </a:r>
            <a:endParaRPr lang="fr-BE" sz="1000" dirty="0">
              <a:solidFill>
                <a:srgbClr val="313F48"/>
              </a:solidFill>
            </a:endParaRPr>
          </a:p>
          <a:p>
            <a:endParaRPr lang="fr-BE" sz="1000" dirty="0">
              <a:solidFill>
                <a:srgbClr val="313F48"/>
              </a:solidFill>
            </a:endParaRPr>
          </a:p>
        </p:txBody>
      </p:sp>
      <p:pic>
        <p:nvPicPr>
          <p:cNvPr id="14" name="Image 3" descr="Une image contenant dessin&#10;&#10;Description générée automatiquement">
            <a:extLst>
              <a:ext uri="{FF2B5EF4-FFF2-40B4-BE49-F238E27FC236}">
                <a16:creationId xmlns:a16="http://schemas.microsoft.com/office/drawing/2014/main" xmlns="" id="{F8309264-EEC2-D142-BD37-FD957A7A0B73}"/>
              </a:ext>
            </a:extLst>
          </p:cNvPr>
          <p:cNvPicPr>
            <a:picLocks noChangeAspect="1"/>
          </p:cNvPicPr>
          <p:nvPr/>
        </p:nvPicPr>
        <p:blipFill>
          <a:blip r:embed="rId3"/>
          <a:stretch>
            <a:fillRect/>
          </a:stretch>
        </p:blipFill>
        <p:spPr>
          <a:xfrm>
            <a:off x="8157435" y="3429574"/>
            <a:ext cx="591346" cy="120514"/>
          </a:xfrm>
          <a:prstGeom prst="rect">
            <a:avLst/>
          </a:prstGeom>
        </p:spPr>
      </p:pic>
      <p:pic>
        <p:nvPicPr>
          <p:cNvPr id="15" name="Image 4" descr="Une image contenant animal, oiseau&#10;&#10;Description générée automatiquement">
            <a:extLst>
              <a:ext uri="{FF2B5EF4-FFF2-40B4-BE49-F238E27FC236}">
                <a16:creationId xmlns:a16="http://schemas.microsoft.com/office/drawing/2014/main" xmlns="" id="{A256F280-3DB8-914D-8878-F03904A4DC90}"/>
              </a:ext>
            </a:extLst>
          </p:cNvPr>
          <p:cNvPicPr>
            <a:picLocks noChangeAspect="1"/>
          </p:cNvPicPr>
          <p:nvPr/>
        </p:nvPicPr>
        <p:blipFill>
          <a:blip r:embed="rId5"/>
          <a:stretch>
            <a:fillRect/>
          </a:stretch>
        </p:blipFill>
        <p:spPr>
          <a:xfrm>
            <a:off x="8480897" y="2340951"/>
            <a:ext cx="293699" cy="349183"/>
          </a:xfrm>
          <a:prstGeom prst="rect">
            <a:avLst/>
          </a:prstGeom>
        </p:spPr>
      </p:pic>
      <p:pic>
        <p:nvPicPr>
          <p:cNvPr id="16" name="Image 5">
            <a:extLst>
              <a:ext uri="{FF2B5EF4-FFF2-40B4-BE49-F238E27FC236}">
                <a16:creationId xmlns:a16="http://schemas.microsoft.com/office/drawing/2014/main" xmlns="" id="{7179B839-3E1F-544F-91CA-2E5721702C18}"/>
              </a:ext>
            </a:extLst>
          </p:cNvPr>
          <p:cNvPicPr>
            <a:picLocks noChangeAspect="1"/>
          </p:cNvPicPr>
          <p:nvPr/>
        </p:nvPicPr>
        <p:blipFill>
          <a:blip r:embed="rId6"/>
          <a:stretch>
            <a:fillRect/>
          </a:stretch>
        </p:blipFill>
        <p:spPr>
          <a:xfrm>
            <a:off x="8414593" y="2948529"/>
            <a:ext cx="254000" cy="292100"/>
          </a:xfrm>
          <a:prstGeom prst="rect">
            <a:avLst/>
          </a:prstGeom>
        </p:spPr>
      </p:pic>
      <p:pic>
        <p:nvPicPr>
          <p:cNvPr id="17" name="Image 7">
            <a:extLst>
              <a:ext uri="{FF2B5EF4-FFF2-40B4-BE49-F238E27FC236}">
                <a16:creationId xmlns:a16="http://schemas.microsoft.com/office/drawing/2014/main" xmlns="" id="{68470BAA-0C0F-6F47-AC71-E93D3E0D6366}"/>
              </a:ext>
            </a:extLst>
          </p:cNvPr>
          <p:cNvPicPr>
            <a:picLocks noChangeAspect="1"/>
          </p:cNvPicPr>
          <p:nvPr/>
        </p:nvPicPr>
        <p:blipFill>
          <a:blip r:embed="rId7"/>
          <a:stretch>
            <a:fillRect/>
          </a:stretch>
        </p:blipFill>
        <p:spPr>
          <a:xfrm>
            <a:off x="7881211" y="4889935"/>
            <a:ext cx="897751" cy="483112"/>
          </a:xfrm>
          <a:prstGeom prst="rect">
            <a:avLst/>
          </a:prstGeom>
        </p:spPr>
      </p:pic>
      <p:sp>
        <p:nvSpPr>
          <p:cNvPr id="18" name="Rectangle 17">
            <a:extLst>
              <a:ext uri="{FF2B5EF4-FFF2-40B4-BE49-F238E27FC236}">
                <a16:creationId xmlns:a16="http://schemas.microsoft.com/office/drawing/2014/main" xmlns="" id="{E22FA78A-A41A-B34A-BA80-1BFC14A31152}"/>
              </a:ext>
            </a:extLst>
          </p:cNvPr>
          <p:cNvSpPr/>
          <p:nvPr/>
        </p:nvSpPr>
        <p:spPr>
          <a:xfrm>
            <a:off x="7696382" y="9643917"/>
            <a:ext cx="7559673" cy="600164"/>
          </a:xfrm>
          <a:prstGeom prst="rect">
            <a:avLst/>
          </a:prstGeom>
        </p:spPr>
        <p:txBody>
          <a:bodyPr wrap="square">
            <a:spAutoFit/>
          </a:bodyPr>
          <a:lstStyle/>
          <a:p>
            <a:pPr algn="ctr"/>
            <a:r>
              <a:rPr lang="fr-BE" sz="1100" dirty="0">
                <a:solidFill>
                  <a:srgbClr val="313F48"/>
                </a:solidFill>
              </a:rPr>
              <a:t>Chaussée de Tervuren 198 (RN 227), B-1410 Waterloo (Brussels), </a:t>
            </a:r>
            <a:r>
              <a:rPr lang="fr-BE" sz="1100" dirty="0" err="1">
                <a:solidFill>
                  <a:srgbClr val="313F48"/>
                </a:solidFill>
              </a:rPr>
              <a:t>Belgium</a:t>
            </a:r>
            <a:endParaRPr lang="fr-BE" sz="1100" dirty="0">
              <a:solidFill>
                <a:srgbClr val="313F48"/>
              </a:solidFill>
            </a:endParaRPr>
          </a:p>
          <a:p>
            <a:pPr algn="ctr"/>
            <a:r>
              <a:rPr lang="fr-BE" sz="1100" dirty="0">
                <a:solidFill>
                  <a:srgbClr val="313F48"/>
                </a:solidFill>
              </a:rPr>
              <a:t>Tel. +32 (0)2 352 18 15 </a:t>
            </a:r>
          </a:p>
          <a:p>
            <a:pPr algn="ctr"/>
            <a:r>
              <a:rPr lang="fr-BE" sz="1100" b="1" dirty="0" err="1">
                <a:solidFill>
                  <a:srgbClr val="313F48"/>
                </a:solidFill>
              </a:rPr>
              <a:t>martinshotels.com</a:t>
            </a:r>
            <a:endParaRPr lang="fr-BE" sz="1100" b="1" dirty="0">
              <a:solidFill>
                <a:srgbClr val="313F48"/>
              </a:solidFill>
            </a:endParaRPr>
          </a:p>
        </p:txBody>
      </p:sp>
    </p:spTree>
    <p:extLst>
      <p:ext uri="{BB962C8B-B14F-4D97-AF65-F5344CB8AC3E}">
        <p14:creationId xmlns:p14="http://schemas.microsoft.com/office/powerpoint/2010/main" val="2108094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a:extLst>
              <a:ext uri="{FF2B5EF4-FFF2-40B4-BE49-F238E27FC236}">
                <a16:creationId xmlns:a16="http://schemas.microsoft.com/office/drawing/2014/main" xmlns="" id="{E2BE8B9D-B986-0543-8769-88E1D0C41F79}"/>
              </a:ext>
            </a:extLst>
          </p:cNvPr>
          <p:cNvGraphicFramePr>
            <a:graphicFrameLocks noGrp="1"/>
          </p:cNvGraphicFramePr>
          <p:nvPr>
            <p:extLst>
              <p:ext uri="{D42A27DB-BD31-4B8C-83A1-F6EECF244321}">
                <p14:modId xmlns:p14="http://schemas.microsoft.com/office/powerpoint/2010/main" val="3292108699"/>
              </p:ext>
            </p:extLst>
          </p:nvPr>
        </p:nvGraphicFramePr>
        <p:xfrm>
          <a:off x="92742" y="1048871"/>
          <a:ext cx="7469260" cy="8917827"/>
        </p:xfrm>
        <a:graphic>
          <a:graphicData uri="http://schemas.openxmlformats.org/drawingml/2006/table">
            <a:tbl>
              <a:tblPr firstRow="1" bandRow="1">
                <a:tableStyleId>{5C22544A-7EE6-4342-B048-85BDC9FD1C3A}</a:tableStyleId>
              </a:tblPr>
              <a:tblGrid>
                <a:gridCol w="968255">
                  <a:extLst>
                    <a:ext uri="{9D8B030D-6E8A-4147-A177-3AD203B41FA5}">
                      <a16:colId xmlns:a16="http://schemas.microsoft.com/office/drawing/2014/main" xmlns="" val="205192501"/>
                    </a:ext>
                  </a:extLst>
                </a:gridCol>
                <a:gridCol w="5710461">
                  <a:extLst>
                    <a:ext uri="{9D8B030D-6E8A-4147-A177-3AD203B41FA5}">
                      <a16:colId xmlns:a16="http://schemas.microsoft.com/office/drawing/2014/main" xmlns="" val="343264520"/>
                    </a:ext>
                  </a:extLst>
                </a:gridCol>
                <a:gridCol w="790544">
                  <a:extLst>
                    <a:ext uri="{9D8B030D-6E8A-4147-A177-3AD203B41FA5}">
                      <a16:colId xmlns:a16="http://schemas.microsoft.com/office/drawing/2014/main" xmlns="" val="3492971925"/>
                    </a:ext>
                  </a:extLst>
                </a:gridCol>
              </a:tblGrid>
              <a:tr h="43419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cap="all" baseline="0" dirty="0">
                          <a:solidFill>
                            <a:srgbClr val="313F48"/>
                          </a:solidFill>
                          <a:latin typeface="+mj-lt"/>
                          <a:ea typeface="Times New Roman" panose="02020603050405020304" pitchFamily="18" charset="0"/>
                        </a:rPr>
                        <a:t>Les entrées </a:t>
                      </a:r>
                      <a:r>
                        <a:rPr lang="en-US" sz="2000" b="0" cap="all" baseline="0" dirty="0" err="1">
                          <a:solidFill>
                            <a:srgbClr val="313F48"/>
                          </a:solidFill>
                          <a:latin typeface="+mj-lt"/>
                          <a:ea typeface="Times New Roman" panose="02020603050405020304" pitchFamily="18" charset="0"/>
                        </a:rPr>
                        <a:t>froides</a:t>
                      </a:r>
                      <a:r>
                        <a:rPr lang="en-US" sz="2000" b="0" cap="all" baseline="0" dirty="0">
                          <a:solidFill>
                            <a:srgbClr val="313F48"/>
                          </a:solidFill>
                          <a:latin typeface="+mj-lt"/>
                          <a:ea typeface="Times New Roman" panose="02020603050405020304" pitchFamily="18" charset="0"/>
                        </a:rPr>
                        <a:t>       </a:t>
                      </a:r>
                      <a:r>
                        <a:rPr lang="en-US" sz="2000" b="0" cap="all" baseline="0" dirty="0" err="1">
                          <a:solidFill>
                            <a:srgbClr val="313F48"/>
                          </a:solidFill>
                          <a:latin typeface="+mj-lt"/>
                          <a:ea typeface="Times New Roman" panose="02020603050405020304" pitchFamily="18" charset="0"/>
                        </a:rPr>
                        <a:t>Koude</a:t>
                      </a:r>
                      <a:r>
                        <a:rPr lang="en-US" sz="2000" b="0" cap="all" baseline="0" dirty="0">
                          <a:solidFill>
                            <a:srgbClr val="313F48"/>
                          </a:solidFill>
                          <a:latin typeface="+mj-lt"/>
                          <a:ea typeface="Times New Roman" panose="02020603050405020304" pitchFamily="18" charset="0"/>
                        </a:rPr>
                        <a:t> </a:t>
                      </a:r>
                      <a:r>
                        <a:rPr lang="en-US" sz="2000" b="0" cap="all" baseline="0" dirty="0" err="1">
                          <a:solidFill>
                            <a:srgbClr val="313F48"/>
                          </a:solidFill>
                          <a:latin typeface="+mj-lt"/>
                          <a:ea typeface="Times New Roman" panose="02020603050405020304" pitchFamily="18" charset="0"/>
                        </a:rPr>
                        <a:t>voorgerechten</a:t>
                      </a:r>
                      <a:r>
                        <a:rPr lang="en-US" sz="2000" b="0" cap="all" baseline="0" dirty="0">
                          <a:solidFill>
                            <a:srgbClr val="313F48"/>
                          </a:solidFill>
                          <a:latin typeface="+mj-lt"/>
                          <a:ea typeface="Times New Roman" panose="02020603050405020304" pitchFamily="18" charset="0"/>
                        </a:rPr>
                        <a:t>      Cold starters  </a:t>
                      </a:r>
                      <a:endParaRPr lang="fr-BE" sz="2000" b="0" cap="all" baseline="0" dirty="0">
                        <a:solidFill>
                          <a:srgbClr val="313F48"/>
                        </a:solidFill>
                        <a:latin typeface="+mj-lt"/>
                        <a:ea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BE" sz="2000" b="0" cap="all" baseline="0" dirty="0">
                        <a:solidFill>
                          <a:srgbClr val="313F48"/>
                        </a:solidFill>
                        <a:latin typeface="+mj-lt"/>
                        <a:ea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BE"/>
                    </a:p>
                  </a:txBody>
                  <a:tcPr/>
                </a:tc>
                <a:extLst>
                  <a:ext uri="{0D108BD9-81ED-4DB2-BD59-A6C34878D82A}">
                    <a16:rowId xmlns:a16="http://schemas.microsoft.com/office/drawing/2014/main" xmlns="" val="572140934"/>
                  </a:ext>
                </a:extLst>
              </a:tr>
              <a:tr h="192506">
                <a:tc>
                  <a:txBody>
                    <a:bodyPr/>
                    <a:lstStyle/>
                    <a:p>
                      <a:pPr algn="l">
                        <a:lnSpc>
                          <a:spcPct val="100000"/>
                        </a:lnSpc>
                      </a:pPr>
                      <a:endParaRPr lang="fr-FR" sz="1100" b="0" dirty="0">
                        <a:solidFill>
                          <a:srgbClr val="313F48"/>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spcAft>
                          <a:spcPts val="0"/>
                        </a:spcAft>
                      </a:pPr>
                      <a:endParaRPr lang="fr-BE" sz="1100" kern="1200" dirty="0">
                        <a:solidFill>
                          <a:srgbClr val="313F48"/>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00000"/>
                        </a:lnSpc>
                        <a:spcAft>
                          <a:spcPts val="0"/>
                        </a:spcAft>
                      </a:pPr>
                      <a:r>
                        <a:rPr lang="fr-FR" sz="1100" b="0">
                          <a:solidFill>
                            <a:srgbClr val="313F48"/>
                          </a:solidFill>
                          <a:latin typeface="+mn-lt"/>
                        </a:rPr>
                        <a:t>€</a:t>
                      </a:r>
                      <a:endParaRPr lang="fr-BE" sz="1100" kern="1200" dirty="0">
                        <a:solidFill>
                          <a:srgbClr val="313F48"/>
                        </a:solidFill>
                        <a:effectLst/>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16066274"/>
                  </a:ext>
                </a:extLst>
              </a:tr>
              <a:tr h="723079">
                <a:tc>
                  <a:txBody>
                    <a:bodyPr/>
                    <a:lstStyle/>
                    <a:p>
                      <a:pPr algn="l">
                        <a:lnSpc>
                          <a:spcPct val="100000"/>
                        </a:lnSpc>
                      </a:pPr>
                      <a:endParaRPr lang="fr-FR" sz="1100" b="0" dirty="0">
                        <a:solidFill>
                          <a:srgbClr val="313F48"/>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spcAft>
                          <a:spcPts val="0"/>
                        </a:spcAft>
                      </a:pPr>
                      <a:r>
                        <a:rPr lang="fr-BE" sz="1100" b="1" kern="1200" dirty="0">
                          <a:solidFill>
                            <a:srgbClr val="313F48"/>
                          </a:solidFill>
                          <a:effectLst/>
                          <a:latin typeface="+mn-lt"/>
                          <a:ea typeface="+mn-ea"/>
                          <a:cs typeface="+mn-cs"/>
                        </a:rPr>
                        <a:t>Tartare d'asperge fumée, coppa de parme et tête de moine</a:t>
                      </a:r>
                    </a:p>
                    <a:p>
                      <a:pPr marL="0" algn="l" defTabSz="914400" rtl="0" eaLnBrk="1" latinLnBrk="0" hangingPunct="1">
                        <a:lnSpc>
                          <a:spcPct val="100000"/>
                        </a:lnSpc>
                        <a:spcAft>
                          <a:spcPts val="0"/>
                        </a:spcAft>
                      </a:pPr>
                      <a:r>
                        <a:rPr lang="fr-BE" sz="1100" b="0" kern="1200" dirty="0" err="1">
                          <a:solidFill>
                            <a:srgbClr val="313F48"/>
                          </a:solidFill>
                          <a:effectLst/>
                          <a:latin typeface="+mn-lt"/>
                          <a:ea typeface="+mn-ea"/>
                          <a:cs typeface="+mn-cs"/>
                        </a:rPr>
                        <a:t>Tartaar</a:t>
                      </a:r>
                      <a:r>
                        <a:rPr lang="fr-BE" sz="1100" b="0" kern="1200" dirty="0">
                          <a:solidFill>
                            <a:srgbClr val="313F48"/>
                          </a:solidFill>
                          <a:effectLst/>
                          <a:latin typeface="+mn-lt"/>
                          <a:ea typeface="+mn-ea"/>
                          <a:cs typeface="+mn-cs"/>
                        </a:rPr>
                        <a:t> van </a:t>
                      </a:r>
                      <a:r>
                        <a:rPr lang="fr-BE" sz="1100" b="0" kern="1200" dirty="0" err="1">
                          <a:solidFill>
                            <a:srgbClr val="313F48"/>
                          </a:solidFill>
                          <a:effectLst/>
                          <a:latin typeface="+mn-lt"/>
                          <a:ea typeface="+mn-ea"/>
                          <a:cs typeface="+mn-cs"/>
                        </a:rPr>
                        <a:t>gerookte</a:t>
                      </a:r>
                      <a:r>
                        <a:rPr lang="fr-BE" sz="1100" b="0" kern="1200" dirty="0">
                          <a:solidFill>
                            <a:srgbClr val="313F48"/>
                          </a:solidFill>
                          <a:effectLst/>
                          <a:latin typeface="+mn-lt"/>
                          <a:ea typeface="+mn-ea"/>
                          <a:cs typeface="+mn-cs"/>
                        </a:rPr>
                        <a:t> asperges, </a:t>
                      </a:r>
                      <a:r>
                        <a:rPr lang="fr-BE" sz="1100" b="0" kern="1200" dirty="0" err="1">
                          <a:solidFill>
                            <a:srgbClr val="313F48"/>
                          </a:solidFill>
                          <a:effectLst/>
                          <a:latin typeface="+mn-lt"/>
                          <a:ea typeface="+mn-ea"/>
                          <a:cs typeface="+mn-cs"/>
                        </a:rPr>
                        <a:t>parma</a:t>
                      </a:r>
                      <a:r>
                        <a:rPr lang="fr-BE" sz="1100" b="0" kern="1200" dirty="0">
                          <a:solidFill>
                            <a:srgbClr val="313F48"/>
                          </a:solidFill>
                          <a:effectLst/>
                          <a:latin typeface="+mn-lt"/>
                          <a:ea typeface="+mn-ea"/>
                          <a:cs typeface="+mn-cs"/>
                        </a:rPr>
                        <a:t> coppa en Tête de Moine </a:t>
                      </a:r>
                      <a:r>
                        <a:rPr lang="fr-BE" sz="1100" b="0" kern="1200" dirty="0" err="1">
                          <a:solidFill>
                            <a:srgbClr val="313F48"/>
                          </a:solidFill>
                          <a:effectLst/>
                          <a:latin typeface="+mn-lt"/>
                          <a:ea typeface="+mn-ea"/>
                          <a:cs typeface="+mn-cs"/>
                        </a:rPr>
                        <a:t>kaas</a:t>
                      </a:r>
                      <a:endParaRPr lang="fr-BE" sz="1100" b="0" kern="1200" dirty="0">
                        <a:solidFill>
                          <a:srgbClr val="313F48"/>
                        </a:solidFill>
                        <a:effectLst/>
                        <a:latin typeface="+mn-lt"/>
                        <a:ea typeface="+mn-ea"/>
                        <a:cs typeface="+mn-cs"/>
                      </a:endParaRPr>
                    </a:p>
                    <a:p>
                      <a:pPr marL="0" algn="l" defTabSz="914400" rtl="0" eaLnBrk="1" latinLnBrk="0" hangingPunct="1">
                        <a:lnSpc>
                          <a:spcPct val="100000"/>
                        </a:lnSpc>
                        <a:spcAft>
                          <a:spcPts val="0"/>
                        </a:spcAft>
                      </a:pPr>
                      <a:r>
                        <a:rPr lang="fr-BE" sz="1100" b="0" kern="1200" dirty="0" err="1">
                          <a:solidFill>
                            <a:srgbClr val="313F48"/>
                          </a:solidFill>
                          <a:effectLst/>
                          <a:latin typeface="+mn-lt"/>
                          <a:ea typeface="+mn-ea"/>
                          <a:cs typeface="+mn-cs"/>
                        </a:rPr>
                        <a:t>Smoked</a:t>
                      </a:r>
                      <a:r>
                        <a:rPr lang="fr-BE" sz="1100" b="0" kern="1200" dirty="0">
                          <a:solidFill>
                            <a:srgbClr val="313F48"/>
                          </a:solidFill>
                          <a:effectLst/>
                          <a:latin typeface="+mn-lt"/>
                          <a:ea typeface="+mn-ea"/>
                          <a:cs typeface="+mn-cs"/>
                        </a:rPr>
                        <a:t> asparagus </a:t>
                      </a:r>
                      <a:r>
                        <a:rPr lang="fr-BE" sz="1100" b="0" kern="1200" dirty="0" err="1">
                          <a:solidFill>
                            <a:srgbClr val="313F48"/>
                          </a:solidFill>
                          <a:effectLst/>
                          <a:latin typeface="+mn-lt"/>
                          <a:ea typeface="+mn-ea"/>
                          <a:cs typeface="+mn-cs"/>
                        </a:rPr>
                        <a:t>tartar</a:t>
                      </a:r>
                      <a:r>
                        <a:rPr lang="fr-BE" sz="1100" b="0" kern="1200" dirty="0">
                          <a:solidFill>
                            <a:srgbClr val="313F48"/>
                          </a:solidFill>
                          <a:effectLst/>
                          <a:latin typeface="+mn-lt"/>
                          <a:ea typeface="+mn-ea"/>
                          <a:cs typeface="+mn-cs"/>
                        </a:rPr>
                        <a:t>, </a:t>
                      </a:r>
                      <a:r>
                        <a:rPr lang="fr-BE" sz="1100" b="0" kern="1200" dirty="0" err="1">
                          <a:solidFill>
                            <a:srgbClr val="313F48"/>
                          </a:solidFill>
                          <a:effectLst/>
                          <a:latin typeface="+mn-lt"/>
                          <a:ea typeface="+mn-ea"/>
                          <a:cs typeface="+mn-cs"/>
                        </a:rPr>
                        <a:t>parma</a:t>
                      </a:r>
                      <a:r>
                        <a:rPr lang="fr-BE" sz="1100" b="0" kern="1200" dirty="0">
                          <a:solidFill>
                            <a:srgbClr val="313F48"/>
                          </a:solidFill>
                          <a:effectLst/>
                          <a:latin typeface="+mn-lt"/>
                          <a:ea typeface="+mn-ea"/>
                          <a:cs typeface="+mn-cs"/>
                        </a:rPr>
                        <a:t> coppa and Tête de Moine </a:t>
                      </a:r>
                      <a:r>
                        <a:rPr lang="fr-BE" sz="1100" b="0" kern="1200" dirty="0" err="1">
                          <a:solidFill>
                            <a:srgbClr val="313F48"/>
                          </a:solidFill>
                          <a:effectLst/>
                          <a:latin typeface="+mn-lt"/>
                          <a:ea typeface="+mn-ea"/>
                          <a:cs typeface="+mn-cs"/>
                        </a:rPr>
                        <a:t>cheese</a:t>
                      </a:r>
                      <a:endParaRPr lang="fr-BE" sz="1100" b="0" kern="1200" dirty="0">
                        <a:solidFill>
                          <a:srgbClr val="313F48"/>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00000"/>
                        </a:lnSpc>
                        <a:spcAft>
                          <a:spcPts val="0"/>
                        </a:spcAft>
                      </a:pPr>
                      <a:r>
                        <a:rPr lang="fr-FR" sz="1100" b="0" dirty="0" smtClean="0">
                          <a:solidFill>
                            <a:schemeClr val="tx1"/>
                          </a:solidFill>
                          <a:latin typeface="+mn-lt"/>
                        </a:rPr>
                        <a:t>16,00</a:t>
                      </a:r>
                      <a:endParaRPr lang="fr-BE" sz="1100" kern="1200" dirty="0">
                        <a:solidFill>
                          <a:schemeClr val="tx1"/>
                        </a:solidFill>
                        <a:effectLst/>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86066039"/>
                  </a:ext>
                </a:extLst>
              </a:tr>
              <a:tr h="948124">
                <a:tc>
                  <a:txBody>
                    <a:bodyPr/>
                    <a:lstStyle/>
                    <a:p>
                      <a:pPr>
                        <a:lnSpc>
                          <a:spcPct val="100000"/>
                        </a:lnSpc>
                      </a:pPr>
                      <a:endParaRPr lang="fr-B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fr-BE" sz="1100" b="1" kern="1200" dirty="0">
                          <a:solidFill>
                            <a:srgbClr val="313F48"/>
                          </a:solidFill>
                          <a:effectLst/>
                          <a:latin typeface="+mn-lt"/>
                          <a:ea typeface="+mn-ea"/>
                          <a:cs typeface="+mn-cs"/>
                        </a:rPr>
                        <a:t>Ballottine de saumon fumé et crevettes grises sur gelée de concombre, crème au yuzu </a:t>
                      </a:r>
                    </a:p>
                    <a:p>
                      <a:pPr>
                        <a:lnSpc>
                          <a:spcPct val="100000"/>
                        </a:lnSpc>
                      </a:pPr>
                      <a:r>
                        <a:rPr lang="fr-BE" sz="1100" b="0" kern="1200" dirty="0">
                          <a:solidFill>
                            <a:srgbClr val="313F48"/>
                          </a:solidFill>
                          <a:effectLst/>
                          <a:latin typeface="+mn-lt"/>
                          <a:ea typeface="+mn-ea"/>
                          <a:cs typeface="+mn-cs"/>
                        </a:rPr>
                        <a:t>Ballottine van </a:t>
                      </a:r>
                      <a:r>
                        <a:rPr lang="fr-BE" sz="1100" b="0" kern="1200" dirty="0" err="1">
                          <a:solidFill>
                            <a:srgbClr val="313F48"/>
                          </a:solidFill>
                          <a:effectLst/>
                          <a:latin typeface="+mn-lt"/>
                          <a:ea typeface="+mn-ea"/>
                          <a:cs typeface="+mn-cs"/>
                        </a:rPr>
                        <a:t>gerookte</a:t>
                      </a:r>
                      <a:r>
                        <a:rPr lang="fr-BE" sz="1100" b="0" kern="1200" dirty="0">
                          <a:solidFill>
                            <a:srgbClr val="313F48"/>
                          </a:solidFill>
                          <a:effectLst/>
                          <a:latin typeface="+mn-lt"/>
                          <a:ea typeface="+mn-ea"/>
                          <a:cs typeface="+mn-cs"/>
                        </a:rPr>
                        <a:t> </a:t>
                      </a:r>
                      <a:r>
                        <a:rPr lang="fr-BE" sz="1100" b="0" kern="1200" dirty="0" err="1">
                          <a:solidFill>
                            <a:srgbClr val="313F48"/>
                          </a:solidFill>
                          <a:effectLst/>
                          <a:latin typeface="+mn-lt"/>
                          <a:ea typeface="+mn-ea"/>
                          <a:cs typeface="+mn-cs"/>
                        </a:rPr>
                        <a:t>zalm</a:t>
                      </a:r>
                      <a:r>
                        <a:rPr lang="fr-BE" sz="1100" b="0" kern="1200" dirty="0">
                          <a:solidFill>
                            <a:srgbClr val="313F48"/>
                          </a:solidFill>
                          <a:effectLst/>
                          <a:latin typeface="+mn-lt"/>
                          <a:ea typeface="+mn-ea"/>
                          <a:cs typeface="+mn-cs"/>
                        </a:rPr>
                        <a:t> en </a:t>
                      </a:r>
                      <a:r>
                        <a:rPr lang="fr-BE" sz="1100" b="0" kern="1200" dirty="0" err="1">
                          <a:solidFill>
                            <a:srgbClr val="313F48"/>
                          </a:solidFill>
                          <a:effectLst/>
                          <a:latin typeface="+mn-lt"/>
                          <a:ea typeface="+mn-ea"/>
                          <a:cs typeface="+mn-cs"/>
                        </a:rPr>
                        <a:t>garnalen</a:t>
                      </a:r>
                      <a:r>
                        <a:rPr lang="fr-BE" sz="1100" b="0" kern="1200" dirty="0">
                          <a:solidFill>
                            <a:srgbClr val="313F48"/>
                          </a:solidFill>
                          <a:effectLst/>
                          <a:latin typeface="+mn-lt"/>
                          <a:ea typeface="+mn-ea"/>
                          <a:cs typeface="+mn-cs"/>
                        </a:rPr>
                        <a:t> op </a:t>
                      </a:r>
                      <a:r>
                        <a:rPr lang="fr-BE" sz="1100" b="0" kern="1200" dirty="0" err="1">
                          <a:solidFill>
                            <a:srgbClr val="313F48"/>
                          </a:solidFill>
                          <a:effectLst/>
                          <a:latin typeface="+mn-lt"/>
                          <a:ea typeface="+mn-ea"/>
                          <a:cs typeface="+mn-cs"/>
                        </a:rPr>
                        <a:t>komkommergelei</a:t>
                      </a:r>
                      <a:r>
                        <a:rPr lang="fr-BE" sz="1100" b="0" kern="1200" dirty="0">
                          <a:solidFill>
                            <a:srgbClr val="313F48"/>
                          </a:solidFill>
                          <a:effectLst/>
                          <a:latin typeface="+mn-lt"/>
                          <a:ea typeface="+mn-ea"/>
                          <a:cs typeface="+mn-cs"/>
                        </a:rPr>
                        <a:t>, </a:t>
                      </a:r>
                      <a:r>
                        <a:rPr lang="fr-BE" sz="1100" b="0" kern="1200" dirty="0" err="1">
                          <a:solidFill>
                            <a:srgbClr val="313F48"/>
                          </a:solidFill>
                          <a:effectLst/>
                          <a:latin typeface="+mn-lt"/>
                          <a:ea typeface="+mn-ea"/>
                          <a:cs typeface="+mn-cs"/>
                        </a:rPr>
                        <a:t>yuzucrème</a:t>
                      </a:r>
                      <a:endParaRPr lang="fr-BE" sz="1100" b="0" kern="1200" dirty="0">
                        <a:solidFill>
                          <a:srgbClr val="313F48"/>
                        </a:solidFill>
                        <a:effectLst/>
                        <a:latin typeface="+mn-lt"/>
                        <a:ea typeface="+mn-ea"/>
                        <a:cs typeface="+mn-cs"/>
                      </a:endParaRPr>
                    </a:p>
                    <a:p>
                      <a:pPr>
                        <a:lnSpc>
                          <a:spcPct val="100000"/>
                        </a:lnSpc>
                      </a:pPr>
                      <a:r>
                        <a:rPr lang="fr-BE" sz="1100" b="0" kern="1200" dirty="0" err="1">
                          <a:solidFill>
                            <a:srgbClr val="313F48"/>
                          </a:solidFill>
                          <a:effectLst/>
                          <a:latin typeface="+mn-lt"/>
                          <a:ea typeface="+mn-ea"/>
                          <a:cs typeface="+mn-cs"/>
                        </a:rPr>
                        <a:t>Smoked</a:t>
                      </a:r>
                      <a:r>
                        <a:rPr lang="fr-BE" sz="1100" b="0" kern="1200" dirty="0">
                          <a:solidFill>
                            <a:srgbClr val="313F48"/>
                          </a:solidFill>
                          <a:effectLst/>
                          <a:latin typeface="+mn-lt"/>
                          <a:ea typeface="+mn-ea"/>
                          <a:cs typeface="+mn-cs"/>
                        </a:rPr>
                        <a:t> </a:t>
                      </a:r>
                      <a:r>
                        <a:rPr lang="fr-BE" sz="1100" b="0" kern="1200" dirty="0" err="1">
                          <a:solidFill>
                            <a:srgbClr val="313F48"/>
                          </a:solidFill>
                          <a:effectLst/>
                          <a:latin typeface="+mn-lt"/>
                          <a:ea typeface="+mn-ea"/>
                          <a:cs typeface="+mn-cs"/>
                        </a:rPr>
                        <a:t>salmon</a:t>
                      </a:r>
                      <a:r>
                        <a:rPr lang="fr-BE" sz="1100" b="0" kern="1200" dirty="0">
                          <a:solidFill>
                            <a:srgbClr val="313F48"/>
                          </a:solidFill>
                          <a:effectLst/>
                          <a:latin typeface="+mn-lt"/>
                          <a:ea typeface="+mn-ea"/>
                          <a:cs typeface="+mn-cs"/>
                        </a:rPr>
                        <a:t> and </a:t>
                      </a:r>
                      <a:r>
                        <a:rPr lang="fr-BE" sz="1100" b="0" kern="1200" dirty="0" err="1">
                          <a:solidFill>
                            <a:srgbClr val="313F48"/>
                          </a:solidFill>
                          <a:effectLst/>
                          <a:latin typeface="+mn-lt"/>
                          <a:ea typeface="+mn-ea"/>
                          <a:cs typeface="+mn-cs"/>
                        </a:rPr>
                        <a:t>prawn</a:t>
                      </a:r>
                      <a:r>
                        <a:rPr lang="fr-BE" sz="1100" b="0" kern="1200" dirty="0">
                          <a:solidFill>
                            <a:srgbClr val="313F48"/>
                          </a:solidFill>
                          <a:effectLst/>
                          <a:latin typeface="+mn-lt"/>
                          <a:ea typeface="+mn-ea"/>
                          <a:cs typeface="+mn-cs"/>
                        </a:rPr>
                        <a:t> ballottine on </a:t>
                      </a:r>
                      <a:r>
                        <a:rPr lang="fr-BE" sz="1100" b="0" kern="1200" dirty="0" err="1">
                          <a:solidFill>
                            <a:srgbClr val="313F48"/>
                          </a:solidFill>
                          <a:effectLst/>
                          <a:latin typeface="+mn-lt"/>
                          <a:ea typeface="+mn-ea"/>
                          <a:cs typeface="+mn-cs"/>
                        </a:rPr>
                        <a:t>cucumber</a:t>
                      </a:r>
                      <a:r>
                        <a:rPr lang="fr-BE" sz="1100" b="0" kern="1200" dirty="0">
                          <a:solidFill>
                            <a:srgbClr val="313F48"/>
                          </a:solidFill>
                          <a:effectLst/>
                          <a:latin typeface="+mn-lt"/>
                          <a:ea typeface="+mn-ea"/>
                          <a:cs typeface="+mn-cs"/>
                        </a:rPr>
                        <a:t> </a:t>
                      </a:r>
                      <a:r>
                        <a:rPr lang="fr-BE" sz="1100" b="0" kern="1200" dirty="0" err="1">
                          <a:solidFill>
                            <a:srgbClr val="313F48"/>
                          </a:solidFill>
                          <a:effectLst/>
                          <a:latin typeface="+mn-lt"/>
                          <a:ea typeface="+mn-ea"/>
                          <a:cs typeface="+mn-cs"/>
                        </a:rPr>
                        <a:t>jelly</a:t>
                      </a:r>
                      <a:r>
                        <a:rPr lang="fr-BE" sz="1100" b="0" kern="1200" dirty="0">
                          <a:solidFill>
                            <a:srgbClr val="313F48"/>
                          </a:solidFill>
                          <a:effectLst/>
                          <a:latin typeface="+mn-lt"/>
                          <a:ea typeface="+mn-ea"/>
                          <a:cs typeface="+mn-cs"/>
                        </a:rPr>
                        <a:t>, yuzu </a:t>
                      </a:r>
                      <a:r>
                        <a:rPr lang="fr-BE" sz="1100" b="0" kern="1200" dirty="0" err="1">
                          <a:solidFill>
                            <a:srgbClr val="313F48"/>
                          </a:solidFill>
                          <a:effectLst/>
                          <a:latin typeface="+mn-lt"/>
                          <a:ea typeface="+mn-ea"/>
                          <a:cs typeface="+mn-cs"/>
                        </a:rPr>
                        <a:t>cream</a:t>
                      </a:r>
                      <a:endParaRPr lang="fr-BE" sz="1100" b="0" kern="1200" dirty="0">
                        <a:solidFill>
                          <a:srgbClr val="313F48"/>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fr-BE" sz="1100" b="0" kern="1200" dirty="0" smtClean="0">
                          <a:solidFill>
                            <a:schemeClr val="tx1"/>
                          </a:solidFill>
                          <a:latin typeface="+mn-lt"/>
                          <a:ea typeface="+mn-ea"/>
                          <a:cs typeface="+mn-cs"/>
                        </a:rPr>
                        <a:t>18,00</a:t>
                      </a:r>
                      <a:endParaRPr lang="fr-BE" sz="1100" kern="1200" dirty="0">
                        <a:solidFill>
                          <a:schemeClr val="tx1"/>
                        </a:solidFill>
                        <a:effectLst/>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95102950"/>
                  </a:ext>
                </a:extLst>
              </a:tr>
              <a:tr h="42566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2000" b="0" kern="1200" cap="all" baseline="0" dirty="0">
                          <a:solidFill>
                            <a:srgbClr val="313F48"/>
                          </a:solidFill>
                          <a:latin typeface="+mj-lt"/>
                          <a:ea typeface="Times New Roman" panose="02020603050405020304" pitchFamily="18" charset="0"/>
                          <a:cs typeface="+mn-cs"/>
                        </a:rPr>
                        <a:t>Les entrées chaudes      </a:t>
                      </a:r>
                      <a:r>
                        <a:rPr lang="fr-BE" sz="2000" b="0" kern="1200" cap="all" baseline="0" dirty="0" err="1">
                          <a:solidFill>
                            <a:srgbClr val="313F48"/>
                          </a:solidFill>
                          <a:latin typeface="+mj-lt"/>
                          <a:ea typeface="Times New Roman" panose="02020603050405020304" pitchFamily="18" charset="0"/>
                          <a:cs typeface="+mn-cs"/>
                        </a:rPr>
                        <a:t>Warme</a:t>
                      </a:r>
                      <a:r>
                        <a:rPr lang="fr-BE" sz="2000" b="0" kern="1200" cap="all" baseline="0" dirty="0">
                          <a:solidFill>
                            <a:srgbClr val="313F48"/>
                          </a:solidFill>
                          <a:latin typeface="+mj-lt"/>
                          <a:ea typeface="Times New Roman" panose="02020603050405020304" pitchFamily="18" charset="0"/>
                          <a:cs typeface="+mn-cs"/>
                        </a:rPr>
                        <a:t> </a:t>
                      </a:r>
                      <a:r>
                        <a:rPr lang="fr-BE" sz="2000" b="0" kern="1200" cap="all" baseline="0" dirty="0" err="1">
                          <a:solidFill>
                            <a:srgbClr val="313F48"/>
                          </a:solidFill>
                          <a:latin typeface="+mj-lt"/>
                          <a:ea typeface="Times New Roman" panose="02020603050405020304" pitchFamily="18" charset="0"/>
                          <a:cs typeface="+mn-cs"/>
                        </a:rPr>
                        <a:t>voorgerechten</a:t>
                      </a:r>
                      <a:r>
                        <a:rPr lang="fr-BE" sz="2000" b="0" kern="1200" cap="all" baseline="0" dirty="0">
                          <a:solidFill>
                            <a:srgbClr val="313F48"/>
                          </a:solidFill>
                          <a:latin typeface="+mj-lt"/>
                          <a:ea typeface="Times New Roman" panose="02020603050405020304" pitchFamily="18" charset="0"/>
                          <a:cs typeface="+mn-cs"/>
                        </a:rPr>
                        <a:t>      Hot starters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BE" sz="2000" b="0" kern="1200" cap="all" baseline="0" dirty="0">
                        <a:solidFill>
                          <a:srgbClr val="313F48"/>
                        </a:solidFill>
                        <a:latin typeface="+mj-lt"/>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BE"/>
                    </a:p>
                  </a:txBody>
                  <a:tcPr/>
                </a:tc>
                <a:extLst>
                  <a:ext uri="{0D108BD9-81ED-4DB2-BD59-A6C34878D82A}">
                    <a16:rowId xmlns:a16="http://schemas.microsoft.com/office/drawing/2014/main" xmlns="" val="521937719"/>
                  </a:ext>
                </a:extLst>
              </a:tr>
              <a:tr h="281080">
                <a:tc>
                  <a:txBody>
                    <a:bodyPr/>
                    <a:lstStyle/>
                    <a:p>
                      <a:pPr>
                        <a:lnSpc>
                          <a:spcPct val="100000"/>
                        </a:lnSpc>
                      </a:pPr>
                      <a:endParaRPr lang="fr-FR" sz="1100" b="0" dirty="0">
                        <a:solidFill>
                          <a:srgbClr val="313F48"/>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spcAft>
                          <a:spcPts val="0"/>
                        </a:spcAft>
                      </a:pPr>
                      <a:endParaRPr lang="fr-BE" sz="1100" b="0" i="0" kern="1200" dirty="0">
                        <a:solidFill>
                          <a:srgbClr val="313F48"/>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00000"/>
                        </a:lnSpc>
                        <a:spcAft>
                          <a:spcPts val="0"/>
                        </a:spcAft>
                      </a:pPr>
                      <a:r>
                        <a:rPr lang="fr-FR" sz="1100" b="0">
                          <a:solidFill>
                            <a:srgbClr val="313F48"/>
                          </a:solidFill>
                          <a:latin typeface="+mn-lt"/>
                        </a:rPr>
                        <a:t>€</a:t>
                      </a:r>
                      <a:endParaRPr lang="fr-BE" sz="1100" b="0" i="0" kern="1200" dirty="0">
                        <a:solidFill>
                          <a:srgbClr val="313F48"/>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9472781"/>
                  </a:ext>
                </a:extLst>
              </a:tr>
              <a:tr h="770480">
                <a:tc>
                  <a:txBody>
                    <a:bodyPr/>
                    <a:lstStyle/>
                    <a:p>
                      <a:pPr>
                        <a:lnSpc>
                          <a:spcPct val="100000"/>
                        </a:lnSpc>
                      </a:pPr>
                      <a:endParaRPr lang="fr-FR" sz="1100" b="0" dirty="0">
                        <a:solidFill>
                          <a:srgbClr val="313F48"/>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spcAft>
                          <a:spcPts val="0"/>
                        </a:spcAft>
                      </a:pPr>
                      <a:r>
                        <a:rPr lang="fr-BE" sz="1100" b="1" kern="1200" dirty="0">
                          <a:solidFill>
                            <a:srgbClr val="313F48"/>
                          </a:solidFill>
                          <a:effectLst/>
                          <a:latin typeface="+mn-lt"/>
                          <a:ea typeface="+mn-ea"/>
                          <a:cs typeface="+mn-cs"/>
                        </a:rPr>
                        <a:t>Noix de St Jacques au </a:t>
                      </a:r>
                      <a:r>
                        <a:rPr lang="fr-BE" sz="1100" b="1" kern="1200" dirty="0" err="1">
                          <a:solidFill>
                            <a:srgbClr val="313F48"/>
                          </a:solidFill>
                          <a:effectLst/>
                          <a:latin typeface="+mn-lt"/>
                          <a:ea typeface="+mn-ea"/>
                          <a:cs typeface="+mn-cs"/>
                        </a:rPr>
                        <a:t>panko</a:t>
                      </a:r>
                      <a:r>
                        <a:rPr lang="fr-BE" sz="1100" b="1" kern="1200" dirty="0">
                          <a:solidFill>
                            <a:srgbClr val="313F48"/>
                          </a:solidFill>
                          <a:effectLst/>
                          <a:latin typeface="+mn-lt"/>
                          <a:ea typeface="+mn-ea"/>
                          <a:cs typeface="+mn-cs"/>
                        </a:rPr>
                        <a:t>, coulis de panais au wasabi</a:t>
                      </a:r>
                    </a:p>
                    <a:p>
                      <a:pPr marL="0" algn="l" defTabSz="914400" rtl="0" eaLnBrk="1" latinLnBrk="0" hangingPunct="1">
                        <a:lnSpc>
                          <a:spcPct val="100000"/>
                        </a:lnSpc>
                        <a:spcAft>
                          <a:spcPts val="0"/>
                        </a:spcAft>
                      </a:pPr>
                      <a:r>
                        <a:rPr lang="fr-BE" sz="1100" b="0" kern="1200" dirty="0">
                          <a:solidFill>
                            <a:srgbClr val="313F48"/>
                          </a:solidFill>
                          <a:effectLst/>
                          <a:latin typeface="+mn-lt"/>
                          <a:ea typeface="+mn-ea"/>
                          <a:cs typeface="+mn-cs"/>
                        </a:rPr>
                        <a:t>Sint-</a:t>
                      </a:r>
                      <a:r>
                        <a:rPr lang="fr-BE" sz="1100" b="0" kern="1200" dirty="0" err="1">
                          <a:solidFill>
                            <a:srgbClr val="313F48"/>
                          </a:solidFill>
                          <a:effectLst/>
                          <a:latin typeface="+mn-lt"/>
                          <a:ea typeface="+mn-ea"/>
                          <a:cs typeface="+mn-cs"/>
                        </a:rPr>
                        <a:t>Jakobsschelp</a:t>
                      </a:r>
                      <a:r>
                        <a:rPr lang="fr-BE" sz="1100" b="0" kern="1200" dirty="0">
                          <a:solidFill>
                            <a:srgbClr val="313F48"/>
                          </a:solidFill>
                          <a:effectLst/>
                          <a:latin typeface="+mn-lt"/>
                          <a:ea typeface="+mn-ea"/>
                          <a:cs typeface="+mn-cs"/>
                        </a:rPr>
                        <a:t> in </a:t>
                      </a:r>
                      <a:r>
                        <a:rPr lang="fr-BE" sz="1100" b="0" kern="1200" dirty="0" err="1">
                          <a:solidFill>
                            <a:srgbClr val="313F48"/>
                          </a:solidFill>
                          <a:effectLst/>
                          <a:latin typeface="+mn-lt"/>
                          <a:ea typeface="+mn-ea"/>
                          <a:cs typeface="+mn-cs"/>
                        </a:rPr>
                        <a:t>panko</a:t>
                      </a:r>
                      <a:r>
                        <a:rPr lang="fr-BE" sz="1100" b="0" kern="1200" dirty="0">
                          <a:solidFill>
                            <a:srgbClr val="313F48"/>
                          </a:solidFill>
                          <a:effectLst/>
                          <a:latin typeface="+mn-lt"/>
                          <a:ea typeface="+mn-ea"/>
                          <a:cs typeface="+mn-cs"/>
                        </a:rPr>
                        <a:t> </a:t>
                      </a:r>
                      <a:r>
                        <a:rPr lang="fr-BE" sz="1100" b="0" kern="1200" dirty="0" err="1">
                          <a:solidFill>
                            <a:srgbClr val="313F48"/>
                          </a:solidFill>
                          <a:effectLst/>
                          <a:latin typeface="+mn-lt"/>
                          <a:ea typeface="+mn-ea"/>
                          <a:cs typeface="+mn-cs"/>
                        </a:rPr>
                        <a:t>paneermeel</a:t>
                      </a:r>
                      <a:r>
                        <a:rPr lang="fr-BE" sz="1100" b="0" kern="1200" dirty="0">
                          <a:solidFill>
                            <a:srgbClr val="313F48"/>
                          </a:solidFill>
                          <a:effectLst/>
                          <a:latin typeface="+mn-lt"/>
                          <a:ea typeface="+mn-ea"/>
                          <a:cs typeface="+mn-cs"/>
                        </a:rPr>
                        <a:t>, </a:t>
                      </a:r>
                      <a:r>
                        <a:rPr lang="fr-BE" sz="1100" b="0" kern="1200" dirty="0" err="1">
                          <a:solidFill>
                            <a:srgbClr val="313F48"/>
                          </a:solidFill>
                          <a:effectLst/>
                          <a:latin typeface="+mn-lt"/>
                          <a:ea typeface="+mn-ea"/>
                          <a:cs typeface="+mn-cs"/>
                        </a:rPr>
                        <a:t>pastinaak</a:t>
                      </a:r>
                      <a:r>
                        <a:rPr lang="fr-BE" sz="1100" b="0" kern="1200" dirty="0">
                          <a:solidFill>
                            <a:srgbClr val="313F48"/>
                          </a:solidFill>
                          <a:effectLst/>
                          <a:latin typeface="+mn-lt"/>
                          <a:ea typeface="+mn-ea"/>
                          <a:cs typeface="+mn-cs"/>
                        </a:rPr>
                        <a:t> coulis met wasabi</a:t>
                      </a:r>
                    </a:p>
                    <a:p>
                      <a:pPr marL="0" algn="l" defTabSz="914400" rtl="0" eaLnBrk="1" latinLnBrk="0" hangingPunct="1">
                        <a:lnSpc>
                          <a:spcPct val="100000"/>
                        </a:lnSpc>
                        <a:spcAft>
                          <a:spcPts val="0"/>
                        </a:spcAft>
                      </a:pPr>
                      <a:r>
                        <a:rPr lang="fr-BE" sz="1100" b="0" kern="1200" dirty="0" err="1">
                          <a:solidFill>
                            <a:srgbClr val="313F48"/>
                          </a:solidFill>
                          <a:effectLst/>
                          <a:latin typeface="+mn-lt"/>
                          <a:ea typeface="+mn-ea"/>
                          <a:cs typeface="+mn-cs"/>
                        </a:rPr>
                        <a:t>Scallops</a:t>
                      </a:r>
                      <a:r>
                        <a:rPr lang="fr-BE" sz="1100" b="0" kern="1200" dirty="0">
                          <a:solidFill>
                            <a:srgbClr val="313F48"/>
                          </a:solidFill>
                          <a:effectLst/>
                          <a:latin typeface="+mn-lt"/>
                          <a:ea typeface="+mn-ea"/>
                          <a:cs typeface="+mn-cs"/>
                        </a:rPr>
                        <a:t> in </a:t>
                      </a:r>
                      <a:r>
                        <a:rPr lang="fr-BE" sz="1100" b="0" kern="1200" dirty="0" err="1">
                          <a:solidFill>
                            <a:srgbClr val="313F48"/>
                          </a:solidFill>
                          <a:effectLst/>
                          <a:latin typeface="+mn-lt"/>
                          <a:ea typeface="+mn-ea"/>
                          <a:cs typeface="+mn-cs"/>
                        </a:rPr>
                        <a:t>panko</a:t>
                      </a:r>
                      <a:r>
                        <a:rPr lang="fr-BE" sz="1100" b="0" kern="1200" dirty="0">
                          <a:solidFill>
                            <a:srgbClr val="313F48"/>
                          </a:solidFill>
                          <a:effectLst/>
                          <a:latin typeface="+mn-lt"/>
                          <a:ea typeface="+mn-ea"/>
                          <a:cs typeface="+mn-cs"/>
                        </a:rPr>
                        <a:t> </a:t>
                      </a:r>
                      <a:r>
                        <a:rPr lang="fr-BE" sz="1100" b="0" kern="1200" dirty="0" err="1">
                          <a:solidFill>
                            <a:srgbClr val="313F48"/>
                          </a:solidFill>
                          <a:effectLst/>
                          <a:latin typeface="+mn-lt"/>
                          <a:ea typeface="+mn-ea"/>
                          <a:cs typeface="+mn-cs"/>
                        </a:rPr>
                        <a:t>breadcrumbs</a:t>
                      </a:r>
                      <a:r>
                        <a:rPr lang="fr-BE" sz="1100" b="0" kern="1200" dirty="0">
                          <a:solidFill>
                            <a:srgbClr val="313F48"/>
                          </a:solidFill>
                          <a:effectLst/>
                          <a:latin typeface="+mn-lt"/>
                          <a:ea typeface="+mn-ea"/>
                          <a:cs typeface="+mn-cs"/>
                        </a:rPr>
                        <a:t>, </a:t>
                      </a:r>
                      <a:r>
                        <a:rPr lang="fr-BE" sz="1100" b="0" kern="1200" dirty="0" err="1">
                          <a:solidFill>
                            <a:srgbClr val="313F48"/>
                          </a:solidFill>
                          <a:effectLst/>
                          <a:latin typeface="+mn-lt"/>
                          <a:ea typeface="+mn-ea"/>
                          <a:cs typeface="+mn-cs"/>
                        </a:rPr>
                        <a:t>parsnip</a:t>
                      </a:r>
                      <a:r>
                        <a:rPr lang="fr-BE" sz="1100" b="0" kern="1200" dirty="0">
                          <a:solidFill>
                            <a:srgbClr val="313F48"/>
                          </a:solidFill>
                          <a:effectLst/>
                          <a:latin typeface="+mn-lt"/>
                          <a:ea typeface="+mn-ea"/>
                          <a:cs typeface="+mn-cs"/>
                        </a:rPr>
                        <a:t> coulis </a:t>
                      </a:r>
                      <a:r>
                        <a:rPr lang="fr-BE" sz="1100" b="0" kern="1200" dirty="0" err="1">
                          <a:solidFill>
                            <a:srgbClr val="313F48"/>
                          </a:solidFill>
                          <a:effectLst/>
                          <a:latin typeface="+mn-lt"/>
                          <a:ea typeface="+mn-ea"/>
                          <a:cs typeface="+mn-cs"/>
                        </a:rPr>
                        <a:t>with</a:t>
                      </a:r>
                      <a:r>
                        <a:rPr lang="fr-BE" sz="1100" b="0" kern="1200" dirty="0">
                          <a:solidFill>
                            <a:srgbClr val="313F48"/>
                          </a:solidFill>
                          <a:effectLst/>
                          <a:latin typeface="+mn-lt"/>
                          <a:ea typeface="+mn-ea"/>
                          <a:cs typeface="+mn-cs"/>
                        </a:rPr>
                        <a:t> wasabi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00000"/>
                        </a:lnSpc>
                        <a:spcAft>
                          <a:spcPts val="0"/>
                        </a:spcAft>
                      </a:pPr>
                      <a:r>
                        <a:rPr lang="fr-FR" sz="1100" b="0" dirty="0" smtClean="0">
                          <a:solidFill>
                            <a:schemeClr val="tx1"/>
                          </a:solidFill>
                          <a:latin typeface="+mn-lt"/>
                        </a:rPr>
                        <a:t>19,50</a:t>
                      </a:r>
                      <a:endParaRPr lang="fr-BE" sz="1100" kern="1200" dirty="0">
                        <a:solidFill>
                          <a:schemeClr val="tx1"/>
                        </a:solidFill>
                        <a:effectLst/>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85216">
                <a:tc>
                  <a:txBody>
                    <a:bodyPr/>
                    <a:lstStyle/>
                    <a:p>
                      <a:pPr>
                        <a:lnSpc>
                          <a:spcPct val="100000"/>
                        </a:lnSpc>
                      </a:pPr>
                      <a:endParaRPr lang="fr-FR" sz="1100" b="0" dirty="0">
                        <a:solidFill>
                          <a:srgbClr val="313F48"/>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spcAft>
                          <a:spcPts val="0"/>
                        </a:spcAft>
                      </a:pPr>
                      <a:r>
                        <a:rPr lang="fr-BE" sz="1100" b="1" kern="1200" dirty="0" err="1">
                          <a:solidFill>
                            <a:srgbClr val="313F48"/>
                          </a:solidFill>
                          <a:effectLst/>
                          <a:latin typeface="+mn-lt"/>
                          <a:ea typeface="+mn-ea"/>
                          <a:cs typeface="+mn-cs"/>
                        </a:rPr>
                        <a:t>Oeuf</a:t>
                      </a:r>
                      <a:r>
                        <a:rPr lang="fr-BE" sz="1100" b="1" kern="1200" dirty="0">
                          <a:solidFill>
                            <a:srgbClr val="313F48"/>
                          </a:solidFill>
                          <a:effectLst/>
                          <a:latin typeface="+mn-lt"/>
                          <a:ea typeface="+mn-ea"/>
                          <a:cs typeface="+mn-cs"/>
                        </a:rPr>
                        <a:t> 63° sur </a:t>
                      </a:r>
                      <a:r>
                        <a:rPr lang="fr-BE" sz="1100" b="1" kern="1200" dirty="0" err="1">
                          <a:solidFill>
                            <a:srgbClr val="313F48"/>
                          </a:solidFill>
                          <a:effectLst/>
                          <a:latin typeface="+mn-lt"/>
                          <a:ea typeface="+mn-ea"/>
                          <a:cs typeface="+mn-cs"/>
                        </a:rPr>
                        <a:t>portobello</a:t>
                      </a:r>
                      <a:r>
                        <a:rPr lang="fr-BE" sz="1100" b="1" kern="1200" dirty="0">
                          <a:solidFill>
                            <a:srgbClr val="313F48"/>
                          </a:solidFill>
                          <a:effectLst/>
                          <a:latin typeface="+mn-lt"/>
                          <a:ea typeface="+mn-ea"/>
                          <a:cs typeface="+mn-cs"/>
                        </a:rPr>
                        <a:t>, espuma de persil et ail </a:t>
                      </a:r>
                    </a:p>
                    <a:p>
                      <a:pPr marL="0" algn="l" defTabSz="914400" rtl="0" eaLnBrk="1" latinLnBrk="0" hangingPunct="1">
                        <a:lnSpc>
                          <a:spcPct val="100000"/>
                        </a:lnSpc>
                        <a:spcAft>
                          <a:spcPts val="0"/>
                        </a:spcAft>
                      </a:pPr>
                      <a:r>
                        <a:rPr lang="fr-BE" sz="1100" b="0" kern="1200" dirty="0">
                          <a:solidFill>
                            <a:srgbClr val="313F48"/>
                          </a:solidFill>
                          <a:effectLst/>
                          <a:latin typeface="+mn-lt"/>
                          <a:ea typeface="+mn-ea"/>
                          <a:cs typeface="+mn-cs"/>
                        </a:rPr>
                        <a:t>63° </a:t>
                      </a:r>
                      <a:r>
                        <a:rPr lang="fr-BE" sz="1100" b="0" kern="1200" dirty="0" err="1">
                          <a:solidFill>
                            <a:srgbClr val="313F48"/>
                          </a:solidFill>
                          <a:effectLst/>
                          <a:latin typeface="+mn-lt"/>
                          <a:ea typeface="+mn-ea"/>
                          <a:cs typeface="+mn-cs"/>
                        </a:rPr>
                        <a:t>ei</a:t>
                      </a:r>
                      <a:r>
                        <a:rPr lang="fr-BE" sz="1100" b="0" kern="1200" dirty="0">
                          <a:solidFill>
                            <a:srgbClr val="313F48"/>
                          </a:solidFill>
                          <a:effectLst/>
                          <a:latin typeface="+mn-lt"/>
                          <a:ea typeface="+mn-ea"/>
                          <a:cs typeface="+mn-cs"/>
                        </a:rPr>
                        <a:t> op </a:t>
                      </a:r>
                      <a:r>
                        <a:rPr lang="fr-BE" sz="1100" b="0" kern="1200" dirty="0" err="1">
                          <a:solidFill>
                            <a:srgbClr val="313F48"/>
                          </a:solidFill>
                          <a:effectLst/>
                          <a:latin typeface="+mn-lt"/>
                          <a:ea typeface="+mn-ea"/>
                          <a:cs typeface="+mn-cs"/>
                        </a:rPr>
                        <a:t>portobello</a:t>
                      </a:r>
                      <a:r>
                        <a:rPr lang="fr-BE" sz="1100" b="0" kern="1200" dirty="0">
                          <a:solidFill>
                            <a:srgbClr val="313F48"/>
                          </a:solidFill>
                          <a:effectLst/>
                          <a:latin typeface="+mn-lt"/>
                          <a:ea typeface="+mn-ea"/>
                          <a:cs typeface="+mn-cs"/>
                        </a:rPr>
                        <a:t> </a:t>
                      </a:r>
                      <a:r>
                        <a:rPr lang="fr-BE" sz="1100" b="0" kern="1200" dirty="0" err="1">
                          <a:solidFill>
                            <a:srgbClr val="313F48"/>
                          </a:solidFill>
                          <a:effectLst/>
                          <a:latin typeface="+mn-lt"/>
                          <a:ea typeface="+mn-ea"/>
                          <a:cs typeface="+mn-cs"/>
                        </a:rPr>
                        <a:t>paddestoel</a:t>
                      </a:r>
                      <a:r>
                        <a:rPr lang="fr-BE" sz="1100" b="0" kern="1200" dirty="0">
                          <a:solidFill>
                            <a:srgbClr val="313F48"/>
                          </a:solidFill>
                          <a:effectLst/>
                          <a:latin typeface="+mn-lt"/>
                          <a:ea typeface="+mn-ea"/>
                          <a:cs typeface="+mn-cs"/>
                        </a:rPr>
                        <a:t>, </a:t>
                      </a:r>
                      <a:r>
                        <a:rPr lang="fr-BE" sz="1100" b="0" kern="1200" dirty="0" err="1">
                          <a:solidFill>
                            <a:srgbClr val="313F48"/>
                          </a:solidFill>
                          <a:effectLst/>
                          <a:latin typeface="+mn-lt"/>
                          <a:ea typeface="+mn-ea"/>
                          <a:cs typeface="+mn-cs"/>
                        </a:rPr>
                        <a:t>peterselie</a:t>
                      </a:r>
                      <a:r>
                        <a:rPr lang="fr-BE" sz="1100" b="0" kern="1200" dirty="0">
                          <a:solidFill>
                            <a:srgbClr val="313F48"/>
                          </a:solidFill>
                          <a:effectLst/>
                          <a:latin typeface="+mn-lt"/>
                          <a:ea typeface="+mn-ea"/>
                          <a:cs typeface="+mn-cs"/>
                        </a:rPr>
                        <a:t> en </a:t>
                      </a:r>
                      <a:r>
                        <a:rPr lang="fr-BE" sz="1100" b="0" kern="1200" dirty="0" err="1">
                          <a:solidFill>
                            <a:srgbClr val="313F48"/>
                          </a:solidFill>
                          <a:effectLst/>
                          <a:latin typeface="+mn-lt"/>
                          <a:ea typeface="+mn-ea"/>
                          <a:cs typeface="+mn-cs"/>
                        </a:rPr>
                        <a:t>knoflook</a:t>
                      </a:r>
                      <a:r>
                        <a:rPr lang="fr-BE" sz="1100" b="0" kern="1200" dirty="0">
                          <a:solidFill>
                            <a:srgbClr val="313F48"/>
                          </a:solidFill>
                          <a:effectLst/>
                          <a:latin typeface="+mn-lt"/>
                          <a:ea typeface="+mn-ea"/>
                          <a:cs typeface="+mn-cs"/>
                        </a:rPr>
                        <a:t> espuma</a:t>
                      </a:r>
                    </a:p>
                    <a:p>
                      <a:pPr marL="0" algn="l" defTabSz="914400" rtl="0" eaLnBrk="1" latinLnBrk="0" hangingPunct="1">
                        <a:lnSpc>
                          <a:spcPct val="100000"/>
                        </a:lnSpc>
                        <a:spcAft>
                          <a:spcPts val="0"/>
                        </a:spcAft>
                      </a:pPr>
                      <a:r>
                        <a:rPr lang="fr-BE" sz="1100" b="0" kern="1200" dirty="0">
                          <a:solidFill>
                            <a:srgbClr val="313F48"/>
                          </a:solidFill>
                          <a:effectLst/>
                          <a:latin typeface="+mn-lt"/>
                          <a:ea typeface="+mn-ea"/>
                          <a:cs typeface="+mn-cs"/>
                        </a:rPr>
                        <a:t>63° soft-</a:t>
                      </a:r>
                      <a:r>
                        <a:rPr lang="fr-BE" sz="1100" b="0" kern="1200" dirty="0" err="1">
                          <a:solidFill>
                            <a:srgbClr val="313F48"/>
                          </a:solidFill>
                          <a:effectLst/>
                          <a:latin typeface="+mn-lt"/>
                          <a:ea typeface="+mn-ea"/>
                          <a:cs typeface="+mn-cs"/>
                        </a:rPr>
                        <a:t>boiled</a:t>
                      </a:r>
                      <a:r>
                        <a:rPr lang="fr-BE" sz="1100" b="0" kern="1200" dirty="0">
                          <a:solidFill>
                            <a:srgbClr val="313F48"/>
                          </a:solidFill>
                          <a:effectLst/>
                          <a:latin typeface="+mn-lt"/>
                          <a:ea typeface="+mn-ea"/>
                          <a:cs typeface="+mn-cs"/>
                        </a:rPr>
                        <a:t> </a:t>
                      </a:r>
                      <a:r>
                        <a:rPr lang="fr-BE" sz="1100" b="0" kern="1200" dirty="0" err="1">
                          <a:solidFill>
                            <a:srgbClr val="313F48"/>
                          </a:solidFill>
                          <a:effectLst/>
                          <a:latin typeface="+mn-lt"/>
                          <a:ea typeface="+mn-ea"/>
                          <a:cs typeface="+mn-cs"/>
                        </a:rPr>
                        <a:t>egg</a:t>
                      </a:r>
                      <a:r>
                        <a:rPr lang="fr-BE" sz="1100" b="0" kern="1200" dirty="0">
                          <a:solidFill>
                            <a:srgbClr val="313F48"/>
                          </a:solidFill>
                          <a:effectLst/>
                          <a:latin typeface="+mn-lt"/>
                          <a:ea typeface="+mn-ea"/>
                          <a:cs typeface="+mn-cs"/>
                        </a:rPr>
                        <a:t> </a:t>
                      </a:r>
                      <a:r>
                        <a:rPr lang="fr-BE" sz="1100" b="0" kern="1200" dirty="0" err="1">
                          <a:solidFill>
                            <a:srgbClr val="313F48"/>
                          </a:solidFill>
                          <a:effectLst/>
                          <a:latin typeface="+mn-lt"/>
                          <a:ea typeface="+mn-ea"/>
                          <a:cs typeface="+mn-cs"/>
                        </a:rPr>
                        <a:t>topped</a:t>
                      </a:r>
                      <a:r>
                        <a:rPr lang="fr-BE" sz="1100" b="0" kern="1200" dirty="0">
                          <a:solidFill>
                            <a:srgbClr val="313F48"/>
                          </a:solidFill>
                          <a:effectLst/>
                          <a:latin typeface="+mn-lt"/>
                          <a:ea typeface="+mn-ea"/>
                          <a:cs typeface="+mn-cs"/>
                        </a:rPr>
                        <a:t> </a:t>
                      </a:r>
                      <a:r>
                        <a:rPr lang="fr-BE" sz="1100" b="0" kern="1200" dirty="0" err="1">
                          <a:solidFill>
                            <a:srgbClr val="313F48"/>
                          </a:solidFill>
                          <a:effectLst/>
                          <a:latin typeface="+mn-lt"/>
                          <a:ea typeface="+mn-ea"/>
                          <a:cs typeface="+mn-cs"/>
                        </a:rPr>
                        <a:t>portobello</a:t>
                      </a:r>
                      <a:r>
                        <a:rPr lang="fr-BE" sz="1100" b="0" kern="1200" dirty="0">
                          <a:solidFill>
                            <a:srgbClr val="313F48"/>
                          </a:solidFill>
                          <a:effectLst/>
                          <a:latin typeface="+mn-lt"/>
                          <a:ea typeface="+mn-ea"/>
                          <a:cs typeface="+mn-cs"/>
                        </a:rPr>
                        <a:t> </a:t>
                      </a:r>
                      <a:r>
                        <a:rPr lang="fr-BE" sz="1100" b="0" kern="1200" dirty="0" err="1">
                          <a:solidFill>
                            <a:srgbClr val="313F48"/>
                          </a:solidFill>
                          <a:effectLst/>
                          <a:latin typeface="+mn-lt"/>
                          <a:ea typeface="+mn-ea"/>
                          <a:cs typeface="+mn-cs"/>
                        </a:rPr>
                        <a:t>mushroom</a:t>
                      </a:r>
                      <a:r>
                        <a:rPr lang="fr-BE" sz="1100" b="0" kern="1200" dirty="0">
                          <a:solidFill>
                            <a:srgbClr val="313F48"/>
                          </a:solidFill>
                          <a:effectLst/>
                          <a:latin typeface="+mn-lt"/>
                          <a:ea typeface="+mn-ea"/>
                          <a:cs typeface="+mn-cs"/>
                        </a:rPr>
                        <a:t>, </a:t>
                      </a:r>
                      <a:r>
                        <a:rPr lang="fr-BE" sz="1100" b="0" kern="1200" dirty="0" err="1">
                          <a:solidFill>
                            <a:srgbClr val="313F48"/>
                          </a:solidFill>
                          <a:effectLst/>
                          <a:latin typeface="+mn-lt"/>
                          <a:ea typeface="+mn-ea"/>
                          <a:cs typeface="+mn-cs"/>
                        </a:rPr>
                        <a:t>creamy</a:t>
                      </a:r>
                      <a:r>
                        <a:rPr lang="fr-BE" sz="1100" b="0" kern="1200" dirty="0">
                          <a:solidFill>
                            <a:srgbClr val="313F48"/>
                          </a:solidFill>
                          <a:effectLst/>
                          <a:latin typeface="+mn-lt"/>
                          <a:ea typeface="+mn-ea"/>
                          <a:cs typeface="+mn-cs"/>
                        </a:rPr>
                        <a:t> </a:t>
                      </a:r>
                      <a:r>
                        <a:rPr lang="fr-BE" sz="1100" b="0" kern="1200" dirty="0" err="1">
                          <a:solidFill>
                            <a:srgbClr val="313F48"/>
                          </a:solidFill>
                          <a:effectLst/>
                          <a:latin typeface="+mn-lt"/>
                          <a:ea typeface="+mn-ea"/>
                          <a:cs typeface="+mn-cs"/>
                        </a:rPr>
                        <a:t>garlic</a:t>
                      </a:r>
                      <a:r>
                        <a:rPr lang="fr-BE" sz="1100" b="0" kern="1200" dirty="0">
                          <a:solidFill>
                            <a:srgbClr val="313F48"/>
                          </a:solidFill>
                          <a:effectLst/>
                          <a:latin typeface="+mn-lt"/>
                          <a:ea typeface="+mn-ea"/>
                          <a:cs typeface="+mn-cs"/>
                        </a:rPr>
                        <a:t> and </a:t>
                      </a:r>
                      <a:r>
                        <a:rPr lang="fr-BE" sz="1100" b="0" kern="1200" dirty="0" err="1">
                          <a:solidFill>
                            <a:srgbClr val="313F48"/>
                          </a:solidFill>
                          <a:effectLst/>
                          <a:latin typeface="+mn-lt"/>
                          <a:ea typeface="+mn-ea"/>
                          <a:cs typeface="+mn-cs"/>
                        </a:rPr>
                        <a:t>parsley</a:t>
                      </a:r>
                      <a:r>
                        <a:rPr lang="fr-BE" sz="1100" b="0" kern="1200" dirty="0">
                          <a:solidFill>
                            <a:srgbClr val="313F48"/>
                          </a:solidFill>
                          <a:effectLst/>
                          <a:latin typeface="+mn-lt"/>
                          <a:ea typeface="+mn-ea"/>
                          <a:cs typeface="+mn-cs"/>
                        </a:rPr>
                        <a:t> sauce</a:t>
                      </a:r>
                    </a:p>
                    <a:p>
                      <a:pPr marL="0" algn="l" defTabSz="914400" rtl="0" eaLnBrk="1" latinLnBrk="0" hangingPunct="1">
                        <a:lnSpc>
                          <a:spcPct val="100000"/>
                        </a:lnSpc>
                        <a:spcAft>
                          <a:spcPts val="0"/>
                        </a:spcAft>
                      </a:pPr>
                      <a:endParaRPr lang="fr-BE" sz="1100" b="0" i="0" kern="1200" dirty="0">
                        <a:solidFill>
                          <a:srgbClr val="313F48"/>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00000"/>
                        </a:lnSpc>
                        <a:spcAft>
                          <a:spcPts val="0"/>
                        </a:spcAft>
                      </a:pPr>
                      <a:r>
                        <a:rPr lang="fr-FR" sz="1100" b="0" dirty="0" smtClean="0">
                          <a:solidFill>
                            <a:schemeClr val="tx1"/>
                          </a:solidFill>
                          <a:latin typeface="+mn-lt"/>
                        </a:rPr>
                        <a:t>15.00</a:t>
                      </a:r>
                      <a:endParaRPr lang="fr-BE" sz="1100" b="0" i="0" kern="1200" dirty="0">
                        <a:solidFill>
                          <a:schemeClr val="tx1"/>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9967505"/>
                  </a:ext>
                </a:extLst>
              </a:tr>
              <a:tr h="751021">
                <a:tc>
                  <a:txBody>
                    <a:bodyPr/>
                    <a:lstStyle/>
                    <a:p>
                      <a:pPr>
                        <a:lnSpc>
                          <a:spcPct val="100000"/>
                        </a:lnSpc>
                      </a:pPr>
                      <a:endParaRPr lang="fr-FR" sz="1100" b="0" dirty="0">
                        <a:solidFill>
                          <a:srgbClr val="313F48"/>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100" b="1" i="0" kern="1200" dirty="0">
                          <a:solidFill>
                            <a:srgbClr val="313F48"/>
                          </a:solidFill>
                          <a:latin typeface="+mn-lt"/>
                          <a:ea typeface="+mn-ea"/>
                          <a:cs typeface="+mn-cs"/>
                        </a:rPr>
                        <a:t>Croquettes au fromage </a:t>
                      </a:r>
                      <a:r>
                        <a:rPr lang="fr-BE" sz="1100" b="1" i="0" kern="1200" dirty="0" smtClean="0">
                          <a:solidFill>
                            <a:srgbClr val="313F48"/>
                          </a:solidFill>
                          <a:latin typeface="+mn-lt"/>
                          <a:ea typeface="+mn-ea"/>
                          <a:cs typeface="+mn-cs"/>
                        </a:rPr>
                        <a:t>à</a:t>
                      </a:r>
                      <a:r>
                        <a:rPr lang="fr-BE" sz="1100" b="1" i="0" kern="1200" baseline="0" dirty="0" smtClean="0">
                          <a:solidFill>
                            <a:srgbClr val="313F48"/>
                          </a:solidFill>
                          <a:latin typeface="+mn-lt"/>
                          <a:ea typeface="+mn-ea"/>
                          <a:cs typeface="+mn-cs"/>
                        </a:rPr>
                        <a:t> la bière de Waterloo</a:t>
                      </a:r>
                      <a:r>
                        <a:rPr lang="fr-BE" sz="1100" b="1" i="0" kern="1200" dirty="0" smtClean="0">
                          <a:solidFill>
                            <a:srgbClr val="313F48"/>
                          </a:solidFill>
                          <a:latin typeface="+mn-lt"/>
                          <a:ea typeface="+mn-ea"/>
                          <a:cs typeface="+mn-cs"/>
                        </a:rPr>
                        <a:t>, </a:t>
                      </a:r>
                      <a:r>
                        <a:rPr lang="fr-BE" sz="1100" b="1" i="0" kern="1200" dirty="0">
                          <a:solidFill>
                            <a:srgbClr val="313F48"/>
                          </a:solidFill>
                          <a:latin typeface="+mn-lt"/>
                          <a:ea typeface="+mn-ea"/>
                          <a:cs typeface="+mn-cs"/>
                        </a:rPr>
                        <a:t>salade de jeunes pousses</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100" kern="1200" dirty="0" smtClean="0">
                          <a:solidFill>
                            <a:srgbClr val="313F48"/>
                          </a:solidFill>
                          <a:effectLst/>
                          <a:latin typeface="+mn-lt"/>
                          <a:ea typeface="+mn-ea"/>
                          <a:cs typeface="+mn-cs"/>
                        </a:rPr>
                        <a:t>Waterloo</a:t>
                      </a:r>
                      <a:r>
                        <a:rPr lang="nl-BE" sz="1100" kern="1200" baseline="0" dirty="0" smtClean="0">
                          <a:solidFill>
                            <a:srgbClr val="313F48"/>
                          </a:solidFill>
                          <a:effectLst/>
                          <a:latin typeface="+mn-lt"/>
                          <a:ea typeface="+mn-ea"/>
                          <a:cs typeface="+mn-cs"/>
                        </a:rPr>
                        <a:t> bier </a:t>
                      </a:r>
                      <a:r>
                        <a:rPr lang="nl-BE" sz="1100" kern="1200" dirty="0" smtClean="0">
                          <a:solidFill>
                            <a:srgbClr val="313F48"/>
                          </a:solidFill>
                          <a:effectLst/>
                          <a:latin typeface="+mn-lt"/>
                          <a:ea typeface="+mn-ea"/>
                          <a:cs typeface="+mn-cs"/>
                        </a:rPr>
                        <a:t>kaaskroketten</a:t>
                      </a:r>
                      <a:r>
                        <a:rPr lang="nl-BE" sz="1100" kern="1200" dirty="0">
                          <a:solidFill>
                            <a:srgbClr val="313F48"/>
                          </a:solidFill>
                          <a:effectLst/>
                          <a:latin typeface="+mn-lt"/>
                          <a:ea typeface="+mn-ea"/>
                          <a:cs typeface="+mn-cs"/>
                        </a:rPr>
                        <a:t>, jonge scheuten salade</a:t>
                      </a:r>
                      <a:r>
                        <a:rPr lang="fr-FR" sz="1100" b="0" i="0" kern="1200" dirty="0">
                          <a:solidFill>
                            <a:srgbClr val="313F48"/>
                          </a:solidFill>
                          <a:latin typeface="+mn-lt"/>
                          <a:ea typeface="+mn-ea"/>
                          <a:cs typeface="+mn-cs"/>
                        </a:rPr>
                        <a:t>	</a:t>
                      </a:r>
                      <a:r>
                        <a:rPr lang="fr-BE" sz="1100" b="1" i="0" kern="1200" dirty="0">
                          <a:solidFill>
                            <a:srgbClr val="313F48"/>
                          </a:solidFill>
                          <a:latin typeface="+mn-lt"/>
                          <a:ea typeface="+mn-ea"/>
                          <a:cs typeface="+mn-cs"/>
                        </a:rPr>
                        <a:t/>
                      </a:r>
                      <a:br>
                        <a:rPr lang="fr-BE" sz="1100" b="1" i="0" kern="1200" dirty="0">
                          <a:solidFill>
                            <a:srgbClr val="313F48"/>
                          </a:solidFill>
                          <a:latin typeface="+mn-lt"/>
                          <a:ea typeface="+mn-ea"/>
                          <a:cs typeface="+mn-cs"/>
                        </a:rPr>
                      </a:br>
                      <a:r>
                        <a:rPr lang="en-GB" sz="1100" b="0" i="0" kern="1200" dirty="0" smtClean="0">
                          <a:solidFill>
                            <a:srgbClr val="313F48"/>
                          </a:solidFill>
                          <a:latin typeface="+mn-lt"/>
                          <a:ea typeface="+mn-ea"/>
                          <a:cs typeface="+mn-cs"/>
                        </a:rPr>
                        <a:t>Waterloo beer </a:t>
                      </a:r>
                      <a:r>
                        <a:rPr lang="en-GB" sz="1100" b="0" i="0" kern="1200" dirty="0">
                          <a:solidFill>
                            <a:srgbClr val="313F48"/>
                          </a:solidFill>
                          <a:latin typeface="+mn-lt"/>
                          <a:ea typeface="+mn-ea"/>
                          <a:cs typeface="+mn-cs"/>
                        </a:rPr>
                        <a:t>cheese croquettes, salad shoots </a:t>
                      </a:r>
                      <a:br>
                        <a:rPr lang="en-GB" sz="1100" b="0" i="0" kern="1200" dirty="0">
                          <a:solidFill>
                            <a:srgbClr val="313F48"/>
                          </a:solidFill>
                          <a:latin typeface="+mn-lt"/>
                          <a:ea typeface="+mn-ea"/>
                          <a:cs typeface="+mn-cs"/>
                        </a:rPr>
                      </a:br>
                      <a:endParaRPr lang="fr-BE" sz="1100" b="0" i="0" kern="1200" dirty="0">
                        <a:solidFill>
                          <a:srgbClr val="313F48"/>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dirty="0" smtClean="0">
                          <a:solidFill>
                            <a:srgbClr val="313F48"/>
                          </a:solidFill>
                          <a:latin typeface="+mn-lt"/>
                        </a:rPr>
                        <a:t>15,00</a:t>
                      </a:r>
                      <a:endParaRPr lang="fr-BE" sz="1100" b="0" i="0" kern="1200" dirty="0">
                        <a:solidFill>
                          <a:srgbClr val="313F48"/>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0435839"/>
                  </a:ext>
                </a:extLst>
              </a:tr>
              <a:tr h="732629">
                <a:tc>
                  <a:txBody>
                    <a:bodyPr/>
                    <a:lstStyle/>
                    <a:p>
                      <a:pPr>
                        <a:lnSpc>
                          <a:spcPct val="100000"/>
                        </a:lnSpc>
                      </a:pPr>
                      <a:endParaRPr lang="fr-FR" sz="1100" b="0" dirty="0">
                        <a:solidFill>
                          <a:srgbClr val="313F48"/>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100" b="1" i="0" kern="1200" dirty="0">
                          <a:solidFill>
                            <a:srgbClr val="313F48"/>
                          </a:solidFill>
                          <a:latin typeface="+mn-lt"/>
                          <a:ea typeface="+mn-ea"/>
                          <a:cs typeface="+mn-cs"/>
                        </a:rPr>
                        <a:t>Croquettes aux crevettes de la Mer du Nord, salade de jeunes pousses</a:t>
                      </a:r>
                      <a:r>
                        <a:rPr lang="fr-BE" sz="1100" b="0" i="0" kern="1200" dirty="0">
                          <a:solidFill>
                            <a:srgbClr val="313F48"/>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100" kern="1200" dirty="0" err="1">
                          <a:solidFill>
                            <a:srgbClr val="313F48"/>
                          </a:solidFill>
                          <a:effectLst/>
                          <a:latin typeface="+mn-lt"/>
                          <a:ea typeface="+mn-ea"/>
                          <a:cs typeface="+mn-cs"/>
                        </a:rPr>
                        <a:t>Garnalkroketten</a:t>
                      </a:r>
                      <a:r>
                        <a:rPr lang="fr-BE" sz="1100" kern="1200" dirty="0">
                          <a:solidFill>
                            <a:srgbClr val="313F48"/>
                          </a:solidFill>
                          <a:effectLst/>
                          <a:latin typeface="+mn-lt"/>
                          <a:ea typeface="+mn-ea"/>
                          <a:cs typeface="+mn-cs"/>
                        </a:rPr>
                        <a:t> met </a:t>
                      </a:r>
                      <a:r>
                        <a:rPr lang="fr-BE" sz="1100" kern="1200" dirty="0" err="1">
                          <a:solidFill>
                            <a:srgbClr val="313F48"/>
                          </a:solidFill>
                          <a:effectLst/>
                          <a:latin typeface="+mn-lt"/>
                          <a:ea typeface="+mn-ea"/>
                          <a:cs typeface="+mn-cs"/>
                        </a:rPr>
                        <a:t>grijze</a:t>
                      </a:r>
                      <a:r>
                        <a:rPr lang="fr-BE" sz="1100" kern="1200" dirty="0">
                          <a:solidFill>
                            <a:srgbClr val="313F48"/>
                          </a:solidFill>
                          <a:effectLst/>
                          <a:latin typeface="+mn-lt"/>
                          <a:ea typeface="+mn-ea"/>
                          <a:cs typeface="+mn-cs"/>
                        </a:rPr>
                        <a:t> </a:t>
                      </a:r>
                      <a:r>
                        <a:rPr lang="fr-BE" sz="1100" kern="1200" dirty="0" err="1">
                          <a:solidFill>
                            <a:srgbClr val="313F48"/>
                          </a:solidFill>
                          <a:effectLst/>
                          <a:latin typeface="+mn-lt"/>
                          <a:ea typeface="+mn-ea"/>
                          <a:cs typeface="+mn-cs"/>
                        </a:rPr>
                        <a:t>Noordzeegarnalen</a:t>
                      </a:r>
                      <a:r>
                        <a:rPr lang="fr-BE" sz="1100" b="0" i="0" kern="1200" dirty="0">
                          <a:solidFill>
                            <a:srgbClr val="313F48"/>
                          </a:solidFill>
                          <a:latin typeface="+mn-lt"/>
                          <a:ea typeface="+mn-ea"/>
                          <a:cs typeface="+mn-cs"/>
                        </a:rPr>
                        <a:t/>
                      </a:r>
                      <a:br>
                        <a:rPr lang="fr-BE" sz="1100" b="0" i="0" kern="1200" dirty="0">
                          <a:solidFill>
                            <a:srgbClr val="313F48"/>
                          </a:solidFill>
                          <a:latin typeface="+mn-lt"/>
                          <a:ea typeface="+mn-ea"/>
                          <a:cs typeface="+mn-cs"/>
                        </a:rPr>
                      </a:br>
                      <a:r>
                        <a:rPr lang="fr-FR" sz="1100" b="0" i="0" kern="1200" dirty="0">
                          <a:solidFill>
                            <a:srgbClr val="313F48"/>
                          </a:solidFill>
                          <a:latin typeface="+mn-lt"/>
                          <a:ea typeface="+mn-ea"/>
                          <a:cs typeface="+mn-cs"/>
                        </a:rPr>
                        <a:t>North </a:t>
                      </a:r>
                      <a:r>
                        <a:rPr lang="fr-FR" sz="1100" b="0" i="0" kern="1200" dirty="0" err="1">
                          <a:solidFill>
                            <a:srgbClr val="313F48"/>
                          </a:solidFill>
                          <a:latin typeface="+mn-lt"/>
                          <a:ea typeface="+mn-ea"/>
                          <a:cs typeface="+mn-cs"/>
                        </a:rPr>
                        <a:t>Sea</a:t>
                      </a:r>
                      <a:r>
                        <a:rPr lang="fr-FR" sz="1100" b="0" i="0" kern="1200" dirty="0">
                          <a:solidFill>
                            <a:srgbClr val="313F48"/>
                          </a:solidFill>
                          <a:latin typeface="+mn-lt"/>
                          <a:ea typeface="+mn-ea"/>
                          <a:cs typeface="+mn-cs"/>
                        </a:rPr>
                        <a:t> </a:t>
                      </a:r>
                      <a:r>
                        <a:rPr lang="fr-FR" sz="1100" b="0" i="0" kern="1200" dirty="0" err="1">
                          <a:solidFill>
                            <a:srgbClr val="313F48"/>
                          </a:solidFill>
                          <a:latin typeface="+mn-lt"/>
                          <a:ea typeface="+mn-ea"/>
                          <a:cs typeface="+mn-cs"/>
                        </a:rPr>
                        <a:t>shrimp</a:t>
                      </a:r>
                      <a:r>
                        <a:rPr lang="fr-FR" sz="1100" b="0" i="0" kern="1200" dirty="0">
                          <a:solidFill>
                            <a:srgbClr val="313F48"/>
                          </a:solidFill>
                          <a:latin typeface="+mn-lt"/>
                          <a:ea typeface="+mn-ea"/>
                          <a:cs typeface="+mn-cs"/>
                        </a:rPr>
                        <a:t> croquettes, </a:t>
                      </a:r>
                      <a:r>
                        <a:rPr lang="fr-FR" sz="1100" b="0" i="0" kern="1200" dirty="0" err="1">
                          <a:solidFill>
                            <a:srgbClr val="313F48"/>
                          </a:solidFill>
                          <a:latin typeface="+mn-lt"/>
                          <a:ea typeface="+mn-ea"/>
                          <a:cs typeface="+mn-cs"/>
                        </a:rPr>
                        <a:t>salad</a:t>
                      </a:r>
                      <a:r>
                        <a:rPr lang="fr-FR" sz="1100" b="0" i="0" kern="1200" dirty="0">
                          <a:solidFill>
                            <a:srgbClr val="313F48"/>
                          </a:solidFill>
                          <a:latin typeface="+mn-lt"/>
                          <a:ea typeface="+mn-ea"/>
                          <a:cs typeface="+mn-cs"/>
                        </a:rPr>
                        <a:t> shoots </a:t>
                      </a:r>
                      <a:endParaRPr lang="fr-BE" sz="1100" b="0" i="0" kern="1200" dirty="0">
                        <a:solidFill>
                          <a:srgbClr val="313F48"/>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dirty="0">
                          <a:solidFill>
                            <a:srgbClr val="313F48"/>
                          </a:solidFill>
                          <a:latin typeface="+mn-lt"/>
                        </a:rPr>
                        <a:t>20,00</a:t>
                      </a:r>
                      <a:endParaRPr lang="fr-BE" sz="1100" b="0" i="0" kern="1200" dirty="0">
                        <a:solidFill>
                          <a:srgbClr val="313F48"/>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22900226"/>
                  </a:ext>
                </a:extLst>
              </a:tr>
              <a:tr h="35429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2000" b="0" kern="1200" cap="all" baseline="0" dirty="0">
                          <a:solidFill>
                            <a:srgbClr val="313F48"/>
                          </a:solidFill>
                          <a:latin typeface="+mj-lt"/>
                          <a:ea typeface="Times New Roman" panose="02020603050405020304" pitchFamily="18" charset="0"/>
                          <a:cs typeface="+mn-cs"/>
                        </a:rPr>
                        <a:t>Le plat </a:t>
                      </a:r>
                      <a:r>
                        <a:rPr lang="nl-BE" sz="2000" b="0" kern="1200" cap="all" baseline="0" dirty="0" err="1">
                          <a:solidFill>
                            <a:srgbClr val="313F48"/>
                          </a:solidFill>
                          <a:latin typeface="+mj-lt"/>
                          <a:ea typeface="Times New Roman" panose="02020603050405020304" pitchFamily="18" charset="0"/>
                          <a:cs typeface="+mn-cs"/>
                        </a:rPr>
                        <a:t>végétarien</a:t>
                      </a:r>
                      <a:r>
                        <a:rPr lang="nl-BE" sz="2000" b="0" kern="1200" cap="all" baseline="0" dirty="0">
                          <a:solidFill>
                            <a:srgbClr val="313F48"/>
                          </a:solidFill>
                          <a:latin typeface="+mj-lt"/>
                          <a:ea typeface="Times New Roman" panose="02020603050405020304" pitchFamily="18" charset="0"/>
                          <a:cs typeface="+mn-cs"/>
                        </a:rPr>
                        <a:t>      VEGETARISCHE GERECHT      </a:t>
                      </a:r>
                      <a:r>
                        <a:rPr lang="nl-BE" sz="2000" b="0" kern="1200" cap="all" baseline="0" dirty="0" err="1">
                          <a:solidFill>
                            <a:srgbClr val="313F48"/>
                          </a:solidFill>
                          <a:latin typeface="+mj-lt"/>
                          <a:ea typeface="Times New Roman" panose="02020603050405020304" pitchFamily="18" charset="0"/>
                          <a:cs typeface="+mn-cs"/>
                        </a:rPr>
                        <a:t>vegetarian</a:t>
                      </a:r>
                      <a:r>
                        <a:rPr lang="nl-BE" sz="2000" b="0" kern="1200" cap="all" baseline="0" dirty="0">
                          <a:solidFill>
                            <a:srgbClr val="313F48"/>
                          </a:solidFill>
                          <a:latin typeface="+mj-lt"/>
                          <a:ea typeface="Times New Roman" panose="02020603050405020304" pitchFamily="18" charset="0"/>
                          <a:cs typeface="+mn-cs"/>
                        </a:rPr>
                        <a:t> </a:t>
                      </a:r>
                      <a:r>
                        <a:rPr lang="nl-BE" sz="2000" b="0" kern="1200" cap="all" baseline="0" dirty="0" err="1">
                          <a:solidFill>
                            <a:srgbClr val="313F48"/>
                          </a:solidFill>
                          <a:latin typeface="+mj-lt"/>
                          <a:ea typeface="Times New Roman" panose="02020603050405020304" pitchFamily="18" charset="0"/>
                          <a:cs typeface="+mn-cs"/>
                        </a:rPr>
                        <a:t>dish</a:t>
                      </a:r>
                      <a:endParaRPr lang="nl-BE" sz="2000" b="0" kern="1200" cap="all" baseline="0" dirty="0">
                        <a:solidFill>
                          <a:srgbClr val="313F48"/>
                        </a:solidFill>
                        <a:latin typeface="+mj-lt"/>
                        <a:ea typeface="Times New Roman" panose="02020603050405020304" pitchFamily="18" charset="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2000" b="0" kern="1200" cap="all" baseline="0" dirty="0">
                        <a:solidFill>
                          <a:srgbClr val="313F48"/>
                        </a:solidFill>
                        <a:latin typeface="+mj-lt"/>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BE"/>
                    </a:p>
                  </a:txBody>
                  <a:tcPr/>
                </a:tc>
                <a:extLst>
                  <a:ext uri="{0D108BD9-81ED-4DB2-BD59-A6C34878D82A}">
                    <a16:rowId xmlns:a16="http://schemas.microsoft.com/office/drawing/2014/main" xmlns="" val="719683401"/>
                  </a:ext>
                </a:extLst>
              </a:tr>
              <a:tr h="0">
                <a:tc>
                  <a:txBody>
                    <a:bodyPr/>
                    <a:lstStyle/>
                    <a:p>
                      <a:pPr>
                        <a:lnSpc>
                          <a:spcPct val="100000"/>
                        </a:lnSpc>
                        <a:spcAft>
                          <a:spcPts val="0"/>
                        </a:spcAft>
                      </a:pPr>
                      <a:endParaRPr lang="fr-BE" sz="500" b="0" kern="1200" cap="all" baseline="0" dirty="0">
                        <a:solidFill>
                          <a:srgbClr val="313F48"/>
                        </a:solidFill>
                        <a:latin typeface="+mj-lt"/>
                        <a:ea typeface="Times New Roman" panose="02020603050405020304" pitchFamily="18" charset="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100" b="0" i="0" u="none" strike="noStrike" kern="1200" cap="none" spc="0" normalizeH="0" baseline="0" noProof="0" dirty="0">
                        <a:ln>
                          <a:noFill/>
                        </a:ln>
                        <a:solidFill>
                          <a:srgbClr val="313F48"/>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rgbClr val="313F48"/>
                          </a:solidFill>
                          <a:latin typeface="+mn-lt"/>
                          <a:ea typeface="Times New Roman" panose="02020603050405020304" pitchFamily="18" charset="0"/>
                        </a:rPr>
                        <a:t>€</a:t>
                      </a:r>
                      <a:endParaRPr kumimoji="0" lang="fr-BE" sz="1100" b="0" i="0" u="none" strike="noStrike" kern="1200" cap="none" spc="0" normalizeH="0" baseline="0" noProof="0" dirty="0">
                        <a:ln>
                          <a:noFill/>
                        </a:ln>
                        <a:solidFill>
                          <a:srgbClr val="313F48"/>
                        </a:solidFill>
                        <a:effectLst/>
                        <a:uLnTx/>
                        <a:uFillTx/>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23153169"/>
                  </a:ext>
                </a:extLst>
              </a:tr>
              <a:tr h="1035310">
                <a:tc>
                  <a:txBody>
                    <a:bodyPr/>
                    <a:lstStyle/>
                    <a:p>
                      <a:pPr>
                        <a:lnSpc>
                          <a:spcPct val="100000"/>
                        </a:lnSpc>
                        <a:spcAft>
                          <a:spcPts val="0"/>
                        </a:spcAft>
                      </a:pPr>
                      <a:endParaRPr lang="fr-BE" sz="2000" b="0" kern="1200" cap="all" baseline="0" dirty="0">
                        <a:solidFill>
                          <a:srgbClr val="313F48"/>
                        </a:solidFill>
                        <a:latin typeface="+mj-lt"/>
                        <a:ea typeface="Times New Roman" panose="02020603050405020304" pitchFamily="18" charset="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dirty="0">
                          <a:ln>
                            <a:noFill/>
                          </a:ln>
                          <a:solidFill>
                            <a:srgbClr val="313F48"/>
                          </a:solidFill>
                          <a:effectLst/>
                          <a:uLnTx/>
                          <a:uFillTx/>
                          <a:latin typeface="+mn-lt"/>
                          <a:ea typeface="+mn-ea"/>
                          <a:cs typeface="+mn-cs"/>
                        </a:rPr>
                        <a:t>Hamburger végétarien, assortiment de légumes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err="1">
                          <a:ln>
                            <a:noFill/>
                          </a:ln>
                          <a:solidFill>
                            <a:srgbClr val="313F48"/>
                          </a:solidFill>
                          <a:effectLst/>
                          <a:uLnTx/>
                          <a:uFillTx/>
                          <a:latin typeface="+mn-lt"/>
                          <a:ea typeface="+mn-ea"/>
                          <a:cs typeface="+mn-cs"/>
                        </a:rPr>
                        <a:t>Kikkere</a:t>
                      </a:r>
                      <a:r>
                        <a:rPr kumimoji="0" lang="nl-BE" sz="1100" b="0" i="0" u="none" strike="noStrike" kern="1200" cap="none" spc="0" normalizeH="0" baseline="0" noProof="0" dirty="0">
                          <a:ln>
                            <a:noFill/>
                          </a:ln>
                          <a:solidFill>
                            <a:srgbClr val="313F48"/>
                          </a:solidFill>
                          <a:effectLst/>
                          <a:uLnTx/>
                          <a:uFillTx/>
                          <a:latin typeface="+mn-lt"/>
                          <a:ea typeface="+mn-ea"/>
                          <a:cs typeface="+mn-cs"/>
                        </a:rPr>
                        <a:t>, ratatouille, seizoen groenten</a:t>
                      </a:r>
                      <a:r>
                        <a:rPr kumimoji="0" lang="fr-BE" sz="1100" b="0" i="0" u="none" strike="noStrike" kern="1200" cap="none" spc="0" normalizeH="0" baseline="0" noProof="0" dirty="0">
                          <a:ln>
                            <a:noFill/>
                          </a:ln>
                          <a:solidFill>
                            <a:srgbClr val="313F48"/>
                          </a:solidFill>
                          <a:effectLst/>
                          <a:uLnTx/>
                          <a:uFillTx/>
                          <a:latin typeface="+mn-lt"/>
                          <a:ea typeface="+mn-ea"/>
                          <a:cs typeface="+mn-cs"/>
                        </a:rPr>
                        <a:t/>
                      </a:r>
                      <a:br>
                        <a:rPr kumimoji="0" lang="fr-BE" sz="1100" b="0" i="0" u="none" strike="noStrike" kern="1200" cap="none" spc="0" normalizeH="0" baseline="0" noProof="0" dirty="0">
                          <a:ln>
                            <a:noFill/>
                          </a:ln>
                          <a:solidFill>
                            <a:srgbClr val="313F48"/>
                          </a:solidFill>
                          <a:effectLst/>
                          <a:uLnTx/>
                          <a:uFillTx/>
                          <a:latin typeface="+mn-lt"/>
                          <a:ea typeface="+mn-ea"/>
                          <a:cs typeface="+mn-cs"/>
                        </a:rPr>
                      </a:br>
                      <a:r>
                        <a:rPr kumimoji="0" lang="en-GB" sz="1100" b="0" i="0" u="none" strike="noStrike" kern="1200" cap="none" spc="0" normalizeH="0" baseline="0" noProof="0" dirty="0">
                          <a:ln>
                            <a:noFill/>
                          </a:ln>
                          <a:solidFill>
                            <a:srgbClr val="313F48"/>
                          </a:solidFill>
                          <a:effectLst/>
                          <a:uLnTx/>
                          <a:uFillTx/>
                          <a:latin typeface="+mn-lt"/>
                          <a:ea typeface="+mn-ea"/>
                          <a:cs typeface="+mn-cs"/>
                        </a:rPr>
                        <a:t>Vegetarian hamburger, assorted vegetables</a:t>
                      </a:r>
                      <a:endParaRPr kumimoji="0" lang="fr-BE" sz="1100" b="0" i="0" u="none" strike="noStrike" kern="1200" cap="none" spc="0" normalizeH="0" baseline="0" noProof="0" dirty="0">
                        <a:ln>
                          <a:noFill/>
                        </a:ln>
                        <a:solidFill>
                          <a:srgbClr val="313F48"/>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rgbClr val="313F48"/>
                          </a:solidFill>
                          <a:latin typeface="+mn-lt"/>
                          <a:ea typeface="Times New Roman" panose="02020603050405020304" pitchFamily="18" charset="0"/>
                        </a:rPr>
                        <a:t>23,00</a:t>
                      </a:r>
                      <a:endParaRPr kumimoji="0" lang="fr-BE" sz="1100" b="0" i="0" u="none" strike="noStrike" kern="1200" cap="none" spc="0" normalizeH="0" baseline="0" noProof="0" dirty="0">
                        <a:ln>
                          <a:noFill/>
                        </a:ln>
                        <a:solidFill>
                          <a:srgbClr val="313F48"/>
                        </a:solidFill>
                        <a:effectLst/>
                        <a:uLnTx/>
                        <a:uFillTx/>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43823313"/>
                  </a:ext>
                </a:extLst>
              </a:tr>
              <a:tr h="391880">
                <a:tc gridSpan="3">
                  <a:txBody>
                    <a:bodyPr/>
                    <a:lstStyle/>
                    <a:p>
                      <a:r>
                        <a:rPr lang="fr-BE" sz="2000" b="0" kern="1200" cap="all" baseline="0" dirty="0">
                          <a:solidFill>
                            <a:srgbClr val="313F48"/>
                          </a:solidFill>
                          <a:latin typeface="+mj-lt"/>
                          <a:ea typeface="+mn-ea"/>
                          <a:cs typeface="+mn-cs"/>
                        </a:rPr>
                        <a:t>Menu enfant      </a:t>
                      </a:r>
                      <a:r>
                        <a:rPr lang="fr-BE" sz="2000" b="0" kern="1200" cap="all" baseline="0" dirty="0" err="1">
                          <a:solidFill>
                            <a:srgbClr val="313F48"/>
                          </a:solidFill>
                          <a:latin typeface="+mj-lt"/>
                          <a:ea typeface="+mn-ea"/>
                          <a:cs typeface="+mn-cs"/>
                        </a:rPr>
                        <a:t>Kindermenu</a:t>
                      </a:r>
                      <a:r>
                        <a:rPr lang="fr-BE" sz="2000" b="0" kern="1200" cap="all" baseline="0" dirty="0">
                          <a:solidFill>
                            <a:srgbClr val="313F48"/>
                          </a:solidFill>
                          <a:latin typeface="+mj-lt"/>
                          <a:ea typeface="+mn-ea"/>
                          <a:cs typeface="+mn-cs"/>
                        </a:rPr>
                        <a:t>       </a:t>
                      </a:r>
                      <a:r>
                        <a:rPr lang="fr-BE" sz="2000" b="0" kern="1200" cap="all" baseline="0" dirty="0" err="1">
                          <a:solidFill>
                            <a:srgbClr val="313F48"/>
                          </a:solidFill>
                          <a:latin typeface="+mj-lt"/>
                          <a:ea typeface="+mn-ea"/>
                          <a:cs typeface="+mn-cs"/>
                        </a:rPr>
                        <a:t>Children’S</a:t>
                      </a:r>
                      <a:r>
                        <a:rPr lang="fr-BE" sz="2000" b="0" kern="1200" cap="all" baseline="0" dirty="0">
                          <a:solidFill>
                            <a:srgbClr val="313F48"/>
                          </a:solidFill>
                          <a:latin typeface="+mj-lt"/>
                          <a:ea typeface="+mn-ea"/>
                          <a:cs typeface="+mn-cs"/>
                        </a:rPr>
                        <a:t> MENU </a:t>
                      </a:r>
                      <a:endParaRPr lang="fr-BE" sz="1800" kern="1200" dirty="0">
                        <a:solidFill>
                          <a:schemeClr val="dk1"/>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BE"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BE"/>
                    </a:p>
                  </a:txBody>
                  <a:tcPr/>
                </a:tc>
                <a:extLst>
                  <a:ext uri="{0D108BD9-81ED-4DB2-BD59-A6C34878D82A}">
                    <a16:rowId xmlns:a16="http://schemas.microsoft.com/office/drawing/2014/main" xmlns="" val="1970363568"/>
                  </a:ext>
                </a:extLst>
              </a:tr>
              <a:tr h="732629">
                <a:tc>
                  <a:txBody>
                    <a:bodyPr/>
                    <a:lstStyle/>
                    <a:p>
                      <a:pPr>
                        <a:lnSpc>
                          <a:spcPct val="100000"/>
                        </a:lnSpc>
                      </a:pPr>
                      <a:endParaRPr lang="fr-FR" sz="1100" b="0" dirty="0">
                        <a:solidFill>
                          <a:srgbClr val="313F48"/>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spcAft>
                          <a:spcPts val="0"/>
                        </a:spcAft>
                      </a:pPr>
                      <a:r>
                        <a:rPr lang="fr-FR" sz="1100" b="1" i="0" kern="1200" dirty="0">
                          <a:solidFill>
                            <a:srgbClr val="313F48"/>
                          </a:solidFill>
                          <a:latin typeface="+mn-lt"/>
                          <a:ea typeface="+mn-ea"/>
                          <a:cs typeface="+mn-cs"/>
                        </a:rPr>
                        <a:t>Menu enfant sur demande auprès du Maître d’Hôtel </a:t>
                      </a:r>
                      <a:r>
                        <a:rPr lang="fr-FR" sz="1100" b="0" i="0" kern="1200" dirty="0">
                          <a:solidFill>
                            <a:srgbClr val="313F48"/>
                          </a:solidFill>
                          <a:latin typeface="+mn-lt"/>
                          <a:ea typeface="+mn-ea"/>
                          <a:cs typeface="+mn-cs"/>
                        </a:rPr>
                        <a:t/>
                      </a:r>
                      <a:br>
                        <a:rPr lang="fr-FR" sz="1100" b="0" i="0" kern="1200" dirty="0">
                          <a:solidFill>
                            <a:srgbClr val="313F48"/>
                          </a:solidFill>
                          <a:latin typeface="+mn-lt"/>
                          <a:ea typeface="+mn-ea"/>
                          <a:cs typeface="+mn-cs"/>
                        </a:rPr>
                      </a:br>
                      <a:r>
                        <a:rPr lang="fr-FR" sz="1100" b="0" i="0" kern="1200" dirty="0">
                          <a:solidFill>
                            <a:srgbClr val="313F48"/>
                          </a:solidFill>
                          <a:latin typeface="+mn-lt"/>
                          <a:ea typeface="+mn-ea"/>
                          <a:cs typeface="+mn-cs"/>
                        </a:rPr>
                        <a:t>Kinder menu op </a:t>
                      </a:r>
                      <a:r>
                        <a:rPr lang="fr-FR" sz="1100" b="0" i="0" kern="1200" dirty="0" err="1">
                          <a:solidFill>
                            <a:srgbClr val="313F48"/>
                          </a:solidFill>
                          <a:latin typeface="+mn-lt"/>
                          <a:ea typeface="+mn-ea"/>
                          <a:cs typeface="+mn-cs"/>
                        </a:rPr>
                        <a:t>aanvraag</a:t>
                      </a:r>
                      <a:endParaRPr lang="fr-FR" sz="1100" b="0" i="0" kern="1200" dirty="0">
                        <a:solidFill>
                          <a:srgbClr val="313F48"/>
                        </a:solidFill>
                        <a:latin typeface="+mn-lt"/>
                        <a:ea typeface="+mn-ea"/>
                        <a:cs typeface="+mn-cs"/>
                      </a:endParaRPr>
                    </a:p>
                    <a:p>
                      <a:pPr marL="0" algn="l" defTabSz="914400" rtl="0" eaLnBrk="1" latinLnBrk="0" hangingPunct="1">
                        <a:lnSpc>
                          <a:spcPct val="100000"/>
                        </a:lnSpc>
                        <a:spcAft>
                          <a:spcPts val="0"/>
                        </a:spcAft>
                      </a:pPr>
                      <a:r>
                        <a:rPr lang="fr-FR" sz="1100" b="0" i="0" kern="1200" dirty="0" err="1">
                          <a:solidFill>
                            <a:srgbClr val="313F48"/>
                          </a:solidFill>
                          <a:latin typeface="+mn-lt"/>
                          <a:ea typeface="+mn-ea"/>
                          <a:cs typeface="+mn-cs"/>
                        </a:rPr>
                        <a:t>Children’s</a:t>
                      </a:r>
                      <a:r>
                        <a:rPr lang="fr-FR" sz="1100" b="0" i="0" kern="1200" dirty="0">
                          <a:solidFill>
                            <a:srgbClr val="313F48"/>
                          </a:solidFill>
                          <a:latin typeface="+mn-lt"/>
                          <a:ea typeface="+mn-ea"/>
                          <a:cs typeface="+mn-cs"/>
                        </a:rPr>
                        <a:t> menu </a:t>
                      </a:r>
                      <a:r>
                        <a:rPr lang="fr-FR" sz="1100" b="0" i="0" kern="1200" dirty="0" err="1">
                          <a:solidFill>
                            <a:srgbClr val="313F48"/>
                          </a:solidFill>
                          <a:latin typeface="+mn-lt"/>
                          <a:ea typeface="+mn-ea"/>
                          <a:cs typeface="+mn-cs"/>
                        </a:rPr>
                        <a:t>upon</a:t>
                      </a:r>
                      <a:r>
                        <a:rPr lang="fr-FR" sz="1100" b="0" i="0" kern="1200" dirty="0">
                          <a:solidFill>
                            <a:srgbClr val="313F48"/>
                          </a:solidFill>
                          <a:latin typeface="+mn-lt"/>
                          <a:ea typeface="+mn-ea"/>
                          <a:cs typeface="+mn-cs"/>
                        </a:rPr>
                        <a:t> </a:t>
                      </a:r>
                      <a:r>
                        <a:rPr lang="fr-FR" sz="1100" b="0" i="0" kern="1200" dirty="0" err="1">
                          <a:solidFill>
                            <a:srgbClr val="313F48"/>
                          </a:solidFill>
                          <a:latin typeface="+mn-lt"/>
                          <a:ea typeface="+mn-ea"/>
                          <a:cs typeface="+mn-cs"/>
                        </a:rPr>
                        <a:t>request</a:t>
                      </a:r>
                      <a:r>
                        <a:rPr lang="fr-FR" sz="1100" b="0" i="0" kern="1200" dirty="0">
                          <a:solidFill>
                            <a:srgbClr val="313F48"/>
                          </a:solidFill>
                          <a:latin typeface="+mn-lt"/>
                          <a:ea typeface="+mn-ea"/>
                          <a:cs typeface="+mn-cs"/>
                        </a:rPr>
                        <a:t> </a:t>
                      </a:r>
                      <a:endParaRPr lang="fr-BE" sz="1100" b="0" i="0" kern="1200" dirty="0">
                        <a:solidFill>
                          <a:srgbClr val="313F48"/>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spcAft>
                          <a:spcPts val="0"/>
                        </a:spcAft>
                      </a:pPr>
                      <a:endParaRPr lang="fr-BE" sz="1100" b="0" i="0" kern="1200" dirty="0">
                        <a:solidFill>
                          <a:srgbClr val="313F48"/>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95932263"/>
                  </a:ext>
                </a:extLst>
              </a:tr>
            </a:tbl>
          </a:graphicData>
        </a:graphic>
      </p:graphicFrame>
      <p:pic>
        <p:nvPicPr>
          <p:cNvPr id="12" name="Image 11" descr="Une image contenant animal, oiseau&#10;&#10;Description générée automatiquement">
            <a:extLst>
              <a:ext uri="{FF2B5EF4-FFF2-40B4-BE49-F238E27FC236}">
                <a16:creationId xmlns:a16="http://schemas.microsoft.com/office/drawing/2014/main" xmlns="" id="{D92C0B2C-77FA-0640-B033-4BD001762094}"/>
              </a:ext>
            </a:extLst>
          </p:cNvPr>
          <p:cNvPicPr>
            <a:picLocks noChangeAspect="1"/>
          </p:cNvPicPr>
          <p:nvPr/>
        </p:nvPicPr>
        <p:blipFill>
          <a:blip r:embed="rId3"/>
          <a:stretch>
            <a:fillRect/>
          </a:stretch>
        </p:blipFill>
        <p:spPr>
          <a:xfrm>
            <a:off x="2503755" y="1112629"/>
            <a:ext cx="255226" cy="312840"/>
          </a:xfrm>
          <a:prstGeom prst="rect">
            <a:avLst/>
          </a:prstGeom>
        </p:spPr>
      </p:pic>
      <p:pic>
        <p:nvPicPr>
          <p:cNvPr id="27" name="Image 26">
            <a:extLst>
              <a:ext uri="{FF2B5EF4-FFF2-40B4-BE49-F238E27FC236}">
                <a16:creationId xmlns:a16="http://schemas.microsoft.com/office/drawing/2014/main" xmlns="" id="{2398F862-BFB6-5540-B3E4-C3673BEA5A52}"/>
              </a:ext>
            </a:extLst>
          </p:cNvPr>
          <p:cNvPicPr>
            <a:picLocks noChangeAspect="1"/>
          </p:cNvPicPr>
          <p:nvPr/>
        </p:nvPicPr>
        <p:blipFill>
          <a:blip r:embed="rId4"/>
          <a:stretch>
            <a:fillRect/>
          </a:stretch>
        </p:blipFill>
        <p:spPr>
          <a:xfrm>
            <a:off x="564754" y="5740234"/>
            <a:ext cx="299724" cy="355359"/>
          </a:xfrm>
          <a:prstGeom prst="rect">
            <a:avLst/>
          </a:prstGeom>
        </p:spPr>
      </p:pic>
      <p:pic>
        <p:nvPicPr>
          <p:cNvPr id="13" name="Image 10" descr="Une image contenant animal, oiseau&#10;&#10;Description générée automatiquement">
            <a:extLst>
              <a:ext uri="{FF2B5EF4-FFF2-40B4-BE49-F238E27FC236}">
                <a16:creationId xmlns:a16="http://schemas.microsoft.com/office/drawing/2014/main" xmlns="" id="{3EC534E1-8BFC-4CED-9990-76EA33621694}"/>
              </a:ext>
            </a:extLst>
          </p:cNvPr>
          <p:cNvPicPr>
            <a:picLocks noChangeAspect="1"/>
          </p:cNvPicPr>
          <p:nvPr/>
        </p:nvPicPr>
        <p:blipFill>
          <a:blip r:embed="rId3"/>
          <a:stretch>
            <a:fillRect/>
          </a:stretch>
        </p:blipFill>
        <p:spPr>
          <a:xfrm>
            <a:off x="476653" y="4155678"/>
            <a:ext cx="237963" cy="291681"/>
          </a:xfrm>
          <a:prstGeom prst="rect">
            <a:avLst/>
          </a:prstGeom>
        </p:spPr>
      </p:pic>
      <p:pic>
        <p:nvPicPr>
          <p:cNvPr id="14" name="Image 26">
            <a:extLst>
              <a:ext uri="{FF2B5EF4-FFF2-40B4-BE49-F238E27FC236}">
                <a16:creationId xmlns:a16="http://schemas.microsoft.com/office/drawing/2014/main" xmlns="" id="{BB6491D9-BC76-41CF-9CE8-D22524FFB535}"/>
              </a:ext>
            </a:extLst>
          </p:cNvPr>
          <p:cNvPicPr>
            <a:picLocks noChangeAspect="1"/>
          </p:cNvPicPr>
          <p:nvPr/>
        </p:nvPicPr>
        <p:blipFill>
          <a:blip r:embed="rId4"/>
          <a:stretch>
            <a:fillRect/>
          </a:stretch>
        </p:blipFill>
        <p:spPr>
          <a:xfrm>
            <a:off x="704881" y="4963978"/>
            <a:ext cx="232711" cy="275907"/>
          </a:xfrm>
          <a:prstGeom prst="rect">
            <a:avLst/>
          </a:prstGeom>
        </p:spPr>
      </p:pic>
      <p:pic>
        <p:nvPicPr>
          <p:cNvPr id="17" name="Image 12" descr="Une image contenant dessin&#10;&#10;Description générée automatiquement">
            <a:extLst>
              <a:ext uri="{FF2B5EF4-FFF2-40B4-BE49-F238E27FC236}">
                <a16:creationId xmlns:a16="http://schemas.microsoft.com/office/drawing/2014/main" xmlns="" id="{0281B2F5-61F9-49E5-B657-4B189F75FDB9}"/>
              </a:ext>
            </a:extLst>
          </p:cNvPr>
          <p:cNvPicPr>
            <a:picLocks noChangeAspect="1"/>
          </p:cNvPicPr>
          <p:nvPr/>
        </p:nvPicPr>
        <p:blipFill>
          <a:blip r:embed="rId5"/>
          <a:stretch>
            <a:fillRect/>
          </a:stretch>
        </p:blipFill>
        <p:spPr>
          <a:xfrm>
            <a:off x="365517" y="4423137"/>
            <a:ext cx="629717" cy="132309"/>
          </a:xfrm>
          <a:prstGeom prst="rect">
            <a:avLst/>
          </a:prstGeom>
        </p:spPr>
      </p:pic>
      <p:pic>
        <p:nvPicPr>
          <p:cNvPr id="19" name="Image 12" descr="Une image contenant dessin&#10;&#10;Description générée automatiquement">
            <a:extLst>
              <a:ext uri="{FF2B5EF4-FFF2-40B4-BE49-F238E27FC236}">
                <a16:creationId xmlns:a16="http://schemas.microsoft.com/office/drawing/2014/main" xmlns="" id="{9F4D67AE-E904-44E1-B504-BFDDE6ACA29A}"/>
              </a:ext>
            </a:extLst>
          </p:cNvPr>
          <p:cNvPicPr>
            <a:picLocks noChangeAspect="1"/>
          </p:cNvPicPr>
          <p:nvPr/>
        </p:nvPicPr>
        <p:blipFill>
          <a:blip r:embed="rId5"/>
          <a:stretch>
            <a:fillRect/>
          </a:stretch>
        </p:blipFill>
        <p:spPr>
          <a:xfrm>
            <a:off x="355173" y="5226834"/>
            <a:ext cx="629717" cy="132309"/>
          </a:xfrm>
          <a:prstGeom prst="rect">
            <a:avLst/>
          </a:prstGeom>
        </p:spPr>
      </p:pic>
      <p:pic>
        <p:nvPicPr>
          <p:cNvPr id="25" name="Image 12" descr="Une image contenant dessin&#10;&#10;Description générée automatiquement">
            <a:extLst>
              <a:ext uri="{FF2B5EF4-FFF2-40B4-BE49-F238E27FC236}">
                <a16:creationId xmlns:a16="http://schemas.microsoft.com/office/drawing/2014/main" xmlns="" id="{575C39CF-32B9-4797-9FB1-A65FAB006F38}"/>
              </a:ext>
            </a:extLst>
          </p:cNvPr>
          <p:cNvPicPr>
            <a:picLocks noChangeAspect="1"/>
          </p:cNvPicPr>
          <p:nvPr/>
        </p:nvPicPr>
        <p:blipFill>
          <a:blip r:embed="rId5"/>
          <a:stretch>
            <a:fillRect/>
          </a:stretch>
        </p:blipFill>
        <p:spPr>
          <a:xfrm>
            <a:off x="326899" y="1820080"/>
            <a:ext cx="657991" cy="138249"/>
          </a:xfrm>
          <a:prstGeom prst="rect">
            <a:avLst/>
          </a:prstGeom>
        </p:spPr>
      </p:pic>
      <p:pic>
        <p:nvPicPr>
          <p:cNvPr id="30" name="Image 11" descr="Une image contenant animal, oiseau&#10;&#10;Description générée automatiquement">
            <a:extLst>
              <a:ext uri="{FF2B5EF4-FFF2-40B4-BE49-F238E27FC236}">
                <a16:creationId xmlns:a16="http://schemas.microsoft.com/office/drawing/2014/main" xmlns="" id="{DC8C825F-4C3D-4C1E-A9F4-41353FA978CF}"/>
              </a:ext>
            </a:extLst>
          </p:cNvPr>
          <p:cNvPicPr>
            <a:picLocks noChangeAspect="1"/>
          </p:cNvPicPr>
          <p:nvPr/>
        </p:nvPicPr>
        <p:blipFill>
          <a:blip r:embed="rId3"/>
          <a:stretch>
            <a:fillRect/>
          </a:stretch>
        </p:blipFill>
        <p:spPr>
          <a:xfrm>
            <a:off x="5479566" y="1108609"/>
            <a:ext cx="255226" cy="312840"/>
          </a:xfrm>
          <a:prstGeom prst="rect">
            <a:avLst/>
          </a:prstGeom>
        </p:spPr>
      </p:pic>
      <p:pic>
        <p:nvPicPr>
          <p:cNvPr id="31" name="Image 11" descr="Une image contenant animal, oiseau&#10;&#10;Description générée automatiquement">
            <a:extLst>
              <a:ext uri="{FF2B5EF4-FFF2-40B4-BE49-F238E27FC236}">
                <a16:creationId xmlns:a16="http://schemas.microsoft.com/office/drawing/2014/main" xmlns="" id="{D6684939-18EF-47DB-9790-F448E91F6A1F}"/>
              </a:ext>
            </a:extLst>
          </p:cNvPr>
          <p:cNvPicPr>
            <a:picLocks noChangeAspect="1"/>
          </p:cNvPicPr>
          <p:nvPr/>
        </p:nvPicPr>
        <p:blipFill>
          <a:blip r:embed="rId3"/>
          <a:stretch>
            <a:fillRect/>
          </a:stretch>
        </p:blipFill>
        <p:spPr>
          <a:xfrm>
            <a:off x="2596797" y="3454847"/>
            <a:ext cx="255226" cy="312840"/>
          </a:xfrm>
          <a:prstGeom prst="rect">
            <a:avLst/>
          </a:prstGeom>
        </p:spPr>
      </p:pic>
      <p:pic>
        <p:nvPicPr>
          <p:cNvPr id="32" name="Image 11" descr="Une image contenant animal, oiseau&#10;&#10;Description générée automatiquement">
            <a:extLst>
              <a:ext uri="{FF2B5EF4-FFF2-40B4-BE49-F238E27FC236}">
                <a16:creationId xmlns:a16="http://schemas.microsoft.com/office/drawing/2014/main" xmlns="" id="{EBC31094-5B41-41ED-B21A-5C3D792E8791}"/>
              </a:ext>
            </a:extLst>
          </p:cNvPr>
          <p:cNvPicPr>
            <a:picLocks noChangeAspect="1"/>
          </p:cNvPicPr>
          <p:nvPr/>
        </p:nvPicPr>
        <p:blipFill>
          <a:blip r:embed="rId3"/>
          <a:stretch>
            <a:fillRect/>
          </a:stretch>
        </p:blipFill>
        <p:spPr>
          <a:xfrm>
            <a:off x="5637572" y="3454847"/>
            <a:ext cx="255226" cy="312840"/>
          </a:xfrm>
          <a:prstGeom prst="rect">
            <a:avLst/>
          </a:prstGeom>
        </p:spPr>
      </p:pic>
      <p:pic>
        <p:nvPicPr>
          <p:cNvPr id="33" name="Image 10" descr="Une image contenant animal, oiseau&#10;&#10;Description générée automatiquement">
            <a:extLst>
              <a:ext uri="{FF2B5EF4-FFF2-40B4-BE49-F238E27FC236}">
                <a16:creationId xmlns:a16="http://schemas.microsoft.com/office/drawing/2014/main" xmlns="" id="{38746198-42D7-4AB0-9567-8384C61E425B}"/>
              </a:ext>
            </a:extLst>
          </p:cNvPr>
          <p:cNvPicPr>
            <a:picLocks noChangeAspect="1"/>
          </p:cNvPicPr>
          <p:nvPr/>
        </p:nvPicPr>
        <p:blipFill>
          <a:blip r:embed="rId3"/>
          <a:stretch>
            <a:fillRect/>
          </a:stretch>
        </p:blipFill>
        <p:spPr>
          <a:xfrm>
            <a:off x="456549" y="4921698"/>
            <a:ext cx="237963" cy="291681"/>
          </a:xfrm>
          <a:prstGeom prst="rect">
            <a:avLst/>
          </a:prstGeom>
        </p:spPr>
      </p:pic>
      <p:pic>
        <p:nvPicPr>
          <p:cNvPr id="34" name="Image 11" descr="Une image contenant animal, oiseau&#10;&#10;Description générée automatiquement">
            <a:extLst>
              <a:ext uri="{FF2B5EF4-FFF2-40B4-BE49-F238E27FC236}">
                <a16:creationId xmlns:a16="http://schemas.microsoft.com/office/drawing/2014/main" xmlns="" id="{F72D27D4-3741-4D00-B342-D812B96BBEE3}"/>
              </a:ext>
            </a:extLst>
          </p:cNvPr>
          <p:cNvPicPr>
            <a:picLocks noChangeAspect="1"/>
          </p:cNvPicPr>
          <p:nvPr/>
        </p:nvPicPr>
        <p:blipFill>
          <a:blip r:embed="rId3"/>
          <a:stretch>
            <a:fillRect/>
          </a:stretch>
        </p:blipFill>
        <p:spPr>
          <a:xfrm>
            <a:off x="2341571" y="7190953"/>
            <a:ext cx="255226" cy="312840"/>
          </a:xfrm>
          <a:prstGeom prst="rect">
            <a:avLst/>
          </a:prstGeom>
        </p:spPr>
      </p:pic>
      <p:pic>
        <p:nvPicPr>
          <p:cNvPr id="35" name="Image 11" descr="Une image contenant animal, oiseau&#10;&#10;Description générée automatiquement">
            <a:extLst>
              <a:ext uri="{FF2B5EF4-FFF2-40B4-BE49-F238E27FC236}">
                <a16:creationId xmlns:a16="http://schemas.microsoft.com/office/drawing/2014/main" xmlns="" id="{0841607A-FD57-483B-BD8C-2C70B758B90E}"/>
              </a:ext>
            </a:extLst>
          </p:cNvPr>
          <p:cNvPicPr>
            <a:picLocks noChangeAspect="1"/>
          </p:cNvPicPr>
          <p:nvPr/>
        </p:nvPicPr>
        <p:blipFill>
          <a:blip r:embed="rId3"/>
          <a:stretch>
            <a:fillRect/>
          </a:stretch>
        </p:blipFill>
        <p:spPr>
          <a:xfrm>
            <a:off x="5224340" y="7190953"/>
            <a:ext cx="255226" cy="312840"/>
          </a:xfrm>
          <a:prstGeom prst="rect">
            <a:avLst/>
          </a:prstGeom>
        </p:spPr>
      </p:pic>
      <p:pic>
        <p:nvPicPr>
          <p:cNvPr id="36" name="Image 11" descr="Une image contenant animal, oiseau&#10;&#10;Description générée automatiquement">
            <a:extLst>
              <a:ext uri="{FF2B5EF4-FFF2-40B4-BE49-F238E27FC236}">
                <a16:creationId xmlns:a16="http://schemas.microsoft.com/office/drawing/2014/main" xmlns="" id="{5A4B1FEB-0125-4624-B5E2-5942C601EC47}"/>
              </a:ext>
            </a:extLst>
          </p:cNvPr>
          <p:cNvPicPr>
            <a:picLocks noChangeAspect="1"/>
          </p:cNvPicPr>
          <p:nvPr/>
        </p:nvPicPr>
        <p:blipFill>
          <a:blip r:embed="rId3"/>
          <a:stretch>
            <a:fillRect/>
          </a:stretch>
        </p:blipFill>
        <p:spPr>
          <a:xfrm>
            <a:off x="1752135" y="8883008"/>
            <a:ext cx="255226" cy="312840"/>
          </a:xfrm>
          <a:prstGeom prst="rect">
            <a:avLst/>
          </a:prstGeom>
        </p:spPr>
      </p:pic>
      <p:pic>
        <p:nvPicPr>
          <p:cNvPr id="37" name="Image 11" descr="Une image contenant animal, oiseau&#10;&#10;Description générée automatiquement">
            <a:extLst>
              <a:ext uri="{FF2B5EF4-FFF2-40B4-BE49-F238E27FC236}">
                <a16:creationId xmlns:a16="http://schemas.microsoft.com/office/drawing/2014/main" xmlns="" id="{73D30B66-C759-4125-B315-9A6F242D7C48}"/>
              </a:ext>
            </a:extLst>
          </p:cNvPr>
          <p:cNvPicPr>
            <a:picLocks noChangeAspect="1"/>
          </p:cNvPicPr>
          <p:nvPr/>
        </p:nvPicPr>
        <p:blipFill>
          <a:blip r:embed="rId3"/>
          <a:stretch>
            <a:fillRect/>
          </a:stretch>
        </p:blipFill>
        <p:spPr>
          <a:xfrm>
            <a:off x="3572146" y="8881577"/>
            <a:ext cx="255226" cy="312840"/>
          </a:xfrm>
          <a:prstGeom prst="rect">
            <a:avLst/>
          </a:prstGeom>
        </p:spPr>
      </p:pic>
      <p:graphicFrame>
        <p:nvGraphicFramePr>
          <p:cNvPr id="29" name="Table 28">
            <a:extLst>
              <a:ext uri="{FF2B5EF4-FFF2-40B4-BE49-F238E27FC236}">
                <a16:creationId xmlns:a16="http://schemas.microsoft.com/office/drawing/2014/main" xmlns="" id="{03FC8DF3-B746-4D27-A7C9-EE49D85315D0}"/>
              </a:ext>
            </a:extLst>
          </p:cNvPr>
          <p:cNvGraphicFramePr>
            <a:graphicFrameLocks noGrp="1"/>
          </p:cNvGraphicFramePr>
          <p:nvPr>
            <p:extLst>
              <p:ext uri="{D42A27DB-BD31-4B8C-83A1-F6EECF244321}">
                <p14:modId xmlns:p14="http://schemas.microsoft.com/office/powerpoint/2010/main" val="2436880630"/>
              </p:ext>
            </p:extLst>
          </p:nvPr>
        </p:nvGraphicFramePr>
        <p:xfrm>
          <a:off x="8102315" y="1076125"/>
          <a:ext cx="6603810" cy="9495858"/>
        </p:xfrm>
        <a:graphic>
          <a:graphicData uri="http://schemas.openxmlformats.org/drawingml/2006/table">
            <a:tbl>
              <a:tblPr firstRow="1" bandRow="1">
                <a:tableStyleId>{5C22544A-7EE6-4342-B048-85BDC9FD1C3A}</a:tableStyleId>
              </a:tblPr>
              <a:tblGrid>
                <a:gridCol w="742462">
                  <a:extLst>
                    <a:ext uri="{9D8B030D-6E8A-4147-A177-3AD203B41FA5}">
                      <a16:colId xmlns:a16="http://schemas.microsoft.com/office/drawing/2014/main" xmlns="" val="20000"/>
                    </a:ext>
                  </a:extLst>
                </a:gridCol>
                <a:gridCol w="5332354">
                  <a:extLst>
                    <a:ext uri="{9D8B030D-6E8A-4147-A177-3AD203B41FA5}">
                      <a16:colId xmlns:a16="http://schemas.microsoft.com/office/drawing/2014/main" xmlns="" val="20001"/>
                    </a:ext>
                  </a:extLst>
                </a:gridCol>
                <a:gridCol w="528994">
                  <a:extLst>
                    <a:ext uri="{9D8B030D-6E8A-4147-A177-3AD203B41FA5}">
                      <a16:colId xmlns:a16="http://schemas.microsoft.com/office/drawing/2014/main" xmlns="" val="20002"/>
                    </a:ext>
                  </a:extLst>
                </a:gridCol>
              </a:tblGrid>
              <a:tr h="31233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2000" b="0" kern="1200" cap="all" baseline="0" dirty="0">
                          <a:solidFill>
                            <a:srgbClr val="313F48"/>
                          </a:solidFill>
                          <a:latin typeface="+mj-lt"/>
                          <a:ea typeface="Times New Roman" panose="02020603050405020304" pitchFamily="18" charset="0"/>
                          <a:cs typeface="+mn-cs"/>
                        </a:rPr>
                        <a:t>Les poissons        DE ZEE         FISH DISHES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BE" sz="2000" b="0" kern="1200" cap="all" baseline="0" dirty="0">
                        <a:solidFill>
                          <a:srgbClr val="313F48"/>
                        </a:solidFill>
                        <a:latin typeface="+mj-lt"/>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0" kern="1200" dirty="0">
                        <a:solidFill>
                          <a:srgbClr val="313F48"/>
                        </a:solidFill>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0443911"/>
                  </a:ext>
                </a:extLst>
              </a:tr>
              <a:tr h="259376">
                <a:tc>
                  <a:txBody>
                    <a:bodyPr/>
                    <a:lstStyle/>
                    <a:p>
                      <a:endParaRPr lang="fr-FR" sz="1100" b="0" dirty="0">
                        <a:solidFill>
                          <a:srgbClr val="313F48"/>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endParaRPr lang="fr-BE" sz="1100" kern="1200" baseline="0" dirty="0">
                        <a:solidFill>
                          <a:srgbClr val="313F48"/>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fr-FR" sz="1100" b="0" kern="1200" dirty="0">
                          <a:solidFill>
                            <a:srgbClr val="313F48"/>
                          </a:solidFill>
                          <a:latin typeface="+mn-lt"/>
                          <a:ea typeface="+mn-ea"/>
                          <a:cs typeface="+mn-cs"/>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11667335"/>
                  </a:ext>
                </a:extLst>
              </a:tr>
              <a:tr h="762870">
                <a:tc>
                  <a:txBody>
                    <a:bodyPr/>
                    <a:lstStyle/>
                    <a:p>
                      <a:pPr algn="l"/>
                      <a:endParaRPr lang="fr-FR" sz="1100" b="0" kern="1200" cap="all" baseline="0" dirty="0">
                        <a:solidFill>
                          <a:srgbClr val="313F48"/>
                        </a:solidFill>
                        <a:latin typeface="+mj-lt"/>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r>
                        <a:rPr lang="fr-BE" sz="1100" b="1" kern="1200" dirty="0">
                          <a:solidFill>
                            <a:srgbClr val="313F48"/>
                          </a:solidFill>
                          <a:effectLst/>
                          <a:latin typeface="+mn-lt"/>
                          <a:ea typeface="+mn-ea"/>
                          <a:cs typeface="+mn-cs"/>
                        </a:rPr>
                        <a:t>Dos d'églefin, beurre aux herbes et câpres, quinoa aux petits légumes</a:t>
                      </a:r>
                    </a:p>
                    <a:p>
                      <a:pPr marL="0" algn="l" defTabSz="914400" rtl="0" eaLnBrk="1" latinLnBrk="0" hangingPunct="1">
                        <a:spcAft>
                          <a:spcPts val="0"/>
                        </a:spcAft>
                      </a:pPr>
                      <a:r>
                        <a:rPr lang="fr-BE" sz="1100" b="0" kern="1200" dirty="0" err="1">
                          <a:solidFill>
                            <a:srgbClr val="313F48"/>
                          </a:solidFill>
                          <a:effectLst/>
                          <a:latin typeface="+mn-lt"/>
                          <a:ea typeface="+mn-ea"/>
                          <a:cs typeface="+mn-cs"/>
                        </a:rPr>
                        <a:t>Schelvisrug</a:t>
                      </a:r>
                      <a:r>
                        <a:rPr lang="fr-BE" sz="1100" b="0" kern="1200" dirty="0">
                          <a:solidFill>
                            <a:srgbClr val="313F48"/>
                          </a:solidFill>
                          <a:effectLst/>
                          <a:latin typeface="+mn-lt"/>
                          <a:ea typeface="+mn-ea"/>
                          <a:cs typeface="+mn-cs"/>
                        </a:rPr>
                        <a:t>, </a:t>
                      </a:r>
                      <a:r>
                        <a:rPr lang="fr-BE" sz="1100" b="0" kern="1200" dirty="0" err="1">
                          <a:solidFill>
                            <a:srgbClr val="313F48"/>
                          </a:solidFill>
                          <a:effectLst/>
                          <a:latin typeface="+mn-lt"/>
                          <a:ea typeface="+mn-ea"/>
                          <a:cs typeface="+mn-cs"/>
                        </a:rPr>
                        <a:t>boter</a:t>
                      </a:r>
                      <a:r>
                        <a:rPr lang="fr-BE" sz="1100" b="0" kern="1200" dirty="0">
                          <a:solidFill>
                            <a:srgbClr val="313F48"/>
                          </a:solidFill>
                          <a:effectLst/>
                          <a:latin typeface="+mn-lt"/>
                          <a:ea typeface="+mn-ea"/>
                          <a:cs typeface="+mn-cs"/>
                        </a:rPr>
                        <a:t> met </a:t>
                      </a:r>
                      <a:r>
                        <a:rPr lang="fr-BE" sz="1100" b="0" kern="1200" dirty="0" err="1">
                          <a:solidFill>
                            <a:srgbClr val="313F48"/>
                          </a:solidFill>
                          <a:effectLst/>
                          <a:latin typeface="+mn-lt"/>
                          <a:ea typeface="+mn-ea"/>
                          <a:cs typeface="+mn-cs"/>
                        </a:rPr>
                        <a:t>kruiden</a:t>
                      </a:r>
                      <a:r>
                        <a:rPr lang="fr-BE" sz="1100" b="0" kern="1200" dirty="0">
                          <a:solidFill>
                            <a:srgbClr val="313F48"/>
                          </a:solidFill>
                          <a:effectLst/>
                          <a:latin typeface="+mn-lt"/>
                          <a:ea typeface="+mn-ea"/>
                          <a:cs typeface="+mn-cs"/>
                        </a:rPr>
                        <a:t> en </a:t>
                      </a:r>
                      <a:r>
                        <a:rPr lang="fr-BE" sz="1100" b="0" kern="1200" dirty="0" err="1">
                          <a:solidFill>
                            <a:srgbClr val="313F48"/>
                          </a:solidFill>
                          <a:effectLst/>
                          <a:latin typeface="+mn-lt"/>
                          <a:ea typeface="+mn-ea"/>
                          <a:cs typeface="+mn-cs"/>
                        </a:rPr>
                        <a:t>kappertjes</a:t>
                      </a:r>
                      <a:r>
                        <a:rPr lang="fr-BE" sz="1100" b="0" kern="1200" dirty="0">
                          <a:solidFill>
                            <a:srgbClr val="313F48"/>
                          </a:solidFill>
                          <a:effectLst/>
                          <a:latin typeface="+mn-lt"/>
                          <a:ea typeface="+mn-ea"/>
                          <a:cs typeface="+mn-cs"/>
                        </a:rPr>
                        <a:t>, quinoa met </a:t>
                      </a:r>
                      <a:r>
                        <a:rPr lang="fr-BE" sz="1100" b="0" kern="1200" dirty="0" err="1">
                          <a:solidFill>
                            <a:srgbClr val="313F48"/>
                          </a:solidFill>
                          <a:effectLst/>
                          <a:latin typeface="+mn-lt"/>
                          <a:ea typeface="+mn-ea"/>
                          <a:cs typeface="+mn-cs"/>
                        </a:rPr>
                        <a:t>groenten</a:t>
                      </a:r>
                      <a:endParaRPr lang="fr-BE" sz="1100" b="0" kern="1200" dirty="0">
                        <a:solidFill>
                          <a:srgbClr val="313F48"/>
                        </a:solidFill>
                        <a:effectLst/>
                        <a:latin typeface="+mn-lt"/>
                        <a:ea typeface="+mn-ea"/>
                        <a:cs typeface="+mn-cs"/>
                      </a:endParaRPr>
                    </a:p>
                    <a:p>
                      <a:pPr marL="0" algn="l" defTabSz="914400" rtl="0" eaLnBrk="1" latinLnBrk="0" hangingPunct="1">
                        <a:spcAft>
                          <a:spcPts val="0"/>
                        </a:spcAft>
                      </a:pPr>
                      <a:r>
                        <a:rPr lang="fr-BE" sz="1100" b="0" kern="1200" dirty="0" smtClean="0">
                          <a:solidFill>
                            <a:srgbClr val="313F48"/>
                          </a:solidFill>
                          <a:effectLst/>
                          <a:latin typeface="+mn-lt"/>
                          <a:ea typeface="+mn-ea"/>
                          <a:cs typeface="+mn-cs"/>
                        </a:rPr>
                        <a:t>Haddock filet, </a:t>
                      </a:r>
                      <a:r>
                        <a:rPr lang="fr-BE" sz="1100" b="0" kern="1200" dirty="0" err="1" smtClean="0">
                          <a:solidFill>
                            <a:srgbClr val="313F48"/>
                          </a:solidFill>
                          <a:effectLst/>
                          <a:latin typeface="+mn-lt"/>
                          <a:ea typeface="+mn-ea"/>
                          <a:cs typeface="+mn-cs"/>
                        </a:rPr>
                        <a:t>herb</a:t>
                      </a:r>
                      <a:r>
                        <a:rPr lang="fr-BE" sz="1100" b="0" kern="1200" dirty="0" smtClean="0">
                          <a:solidFill>
                            <a:srgbClr val="313F48"/>
                          </a:solidFill>
                          <a:effectLst/>
                          <a:latin typeface="+mn-lt"/>
                          <a:ea typeface="+mn-ea"/>
                          <a:cs typeface="+mn-cs"/>
                        </a:rPr>
                        <a:t> and caper butter, quinoa </a:t>
                      </a:r>
                      <a:r>
                        <a:rPr lang="fr-BE" sz="1100" b="0" kern="1200" dirty="0" err="1" smtClean="0">
                          <a:solidFill>
                            <a:srgbClr val="313F48"/>
                          </a:solidFill>
                          <a:effectLst/>
                          <a:latin typeface="+mn-lt"/>
                          <a:ea typeface="+mn-ea"/>
                          <a:cs typeface="+mn-cs"/>
                        </a:rPr>
                        <a:t>with</a:t>
                      </a:r>
                      <a:r>
                        <a:rPr lang="fr-BE" sz="1100" b="0" kern="1200" dirty="0" smtClean="0">
                          <a:solidFill>
                            <a:srgbClr val="313F48"/>
                          </a:solidFill>
                          <a:effectLst/>
                          <a:latin typeface="+mn-lt"/>
                          <a:ea typeface="+mn-ea"/>
                          <a:cs typeface="+mn-cs"/>
                        </a:rPr>
                        <a:t> </a:t>
                      </a:r>
                      <a:r>
                        <a:rPr lang="fr-BE" sz="1100" b="0" kern="1200" dirty="0" err="1" smtClean="0">
                          <a:solidFill>
                            <a:srgbClr val="313F48"/>
                          </a:solidFill>
                          <a:effectLst/>
                          <a:latin typeface="+mn-lt"/>
                          <a:ea typeface="+mn-ea"/>
                          <a:cs typeface="+mn-cs"/>
                        </a:rPr>
                        <a:t>vegetables</a:t>
                      </a:r>
                      <a:endParaRPr lang="fr-BE" sz="1100" b="0" kern="1200" dirty="0">
                        <a:solidFill>
                          <a:srgbClr val="313F48"/>
                        </a:solidFill>
                        <a:effectLst/>
                        <a:latin typeface="+mn-lt"/>
                        <a:ea typeface="+mn-ea"/>
                        <a:cs typeface="+mn-cs"/>
                      </a:endParaRPr>
                    </a:p>
                    <a:p>
                      <a:endParaRPr lang="fr-BE" sz="1100" b="0" kern="1200" cap="all" baseline="0" dirty="0">
                        <a:solidFill>
                          <a:srgbClr val="313F48"/>
                        </a:solidFill>
                        <a:latin typeface="+mj-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b="0" dirty="0" smtClean="0">
                          <a:solidFill>
                            <a:schemeClr val="tx1"/>
                          </a:solidFill>
                          <a:latin typeface="+mn-lt"/>
                        </a:rPr>
                        <a:t>24,00</a:t>
                      </a:r>
                      <a:endParaRPr lang="fr-FR" sz="1100" b="0" dirty="0">
                        <a:solidFill>
                          <a:schemeClr val="tx1"/>
                        </a:solidFill>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99212630"/>
                  </a:ext>
                </a:extLst>
              </a:tr>
              <a:tr h="762870">
                <a:tc>
                  <a:txBody>
                    <a:bodyPr/>
                    <a:lstStyle/>
                    <a:p>
                      <a:pPr algn="l"/>
                      <a:endParaRPr lang="fr-FR" sz="2000" b="0" kern="1200" cap="all" baseline="0" dirty="0">
                        <a:solidFill>
                          <a:srgbClr val="313F48"/>
                        </a:solidFill>
                        <a:latin typeface="+mj-lt"/>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Aft>
                          <a:spcPts val="0"/>
                        </a:spcAft>
                      </a:pPr>
                      <a:r>
                        <a:rPr lang="fr-BE" sz="1100" b="1" kern="1200" dirty="0">
                          <a:solidFill>
                            <a:srgbClr val="313F48"/>
                          </a:solidFill>
                          <a:effectLst/>
                          <a:latin typeface="+mn-lt"/>
                          <a:ea typeface="+mn-ea"/>
                          <a:cs typeface="+mn-cs"/>
                        </a:rPr>
                        <a:t>Filet de bar</a:t>
                      </a:r>
                      <a:r>
                        <a:rPr lang="fr-BE" sz="1100" b="1" kern="1200" baseline="0" dirty="0">
                          <a:solidFill>
                            <a:srgbClr val="313F48"/>
                          </a:solidFill>
                          <a:effectLst/>
                          <a:latin typeface="+mn-lt"/>
                          <a:ea typeface="+mn-ea"/>
                          <a:cs typeface="+mn-cs"/>
                        </a:rPr>
                        <a:t> grillé et petites grises de la Mer du Nord, courgettes en 3 préparations</a:t>
                      </a:r>
                      <a:endParaRPr lang="fr-BE" sz="1100" b="1" kern="1200" dirty="0">
                        <a:solidFill>
                          <a:srgbClr val="313F48"/>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err="1">
                          <a:ln>
                            <a:noFill/>
                          </a:ln>
                          <a:solidFill>
                            <a:srgbClr val="313F48"/>
                          </a:solidFill>
                          <a:effectLst/>
                          <a:uLnTx/>
                          <a:uFillTx/>
                          <a:latin typeface="+mn-lt"/>
                          <a:ea typeface="+mn-ea"/>
                          <a:cs typeface="+mn-cs"/>
                        </a:rPr>
                        <a:t>Gegrilde</a:t>
                      </a:r>
                      <a:r>
                        <a:rPr kumimoji="0" lang="fr-BE" sz="1100" b="0" i="0" u="none" strike="noStrike" kern="1200" cap="none" spc="0" normalizeH="0" baseline="0" noProof="0" dirty="0">
                          <a:ln>
                            <a:noFill/>
                          </a:ln>
                          <a:solidFill>
                            <a:srgbClr val="313F48"/>
                          </a:solidFill>
                          <a:effectLst/>
                          <a:uLnTx/>
                          <a:uFillTx/>
                          <a:latin typeface="+mn-lt"/>
                          <a:ea typeface="+mn-ea"/>
                          <a:cs typeface="+mn-cs"/>
                        </a:rPr>
                        <a:t> </a:t>
                      </a:r>
                      <a:r>
                        <a:rPr kumimoji="0" lang="fr-BE" sz="1100" b="0" i="0" u="none" strike="noStrike" kern="1200" cap="none" spc="0" normalizeH="0" baseline="0" noProof="0" dirty="0" err="1">
                          <a:ln>
                            <a:noFill/>
                          </a:ln>
                          <a:solidFill>
                            <a:srgbClr val="313F48"/>
                          </a:solidFill>
                          <a:effectLst/>
                          <a:uLnTx/>
                          <a:uFillTx/>
                          <a:latin typeface="+mn-lt"/>
                          <a:ea typeface="+mn-ea"/>
                          <a:cs typeface="+mn-cs"/>
                        </a:rPr>
                        <a:t>zeebarsfilet</a:t>
                      </a:r>
                      <a:r>
                        <a:rPr kumimoji="0" lang="fr-BE" sz="1100" b="0" i="0" u="none" strike="noStrike" kern="1200" cap="none" spc="0" normalizeH="0" baseline="0" noProof="0" dirty="0">
                          <a:ln>
                            <a:noFill/>
                          </a:ln>
                          <a:solidFill>
                            <a:srgbClr val="313F48"/>
                          </a:solidFill>
                          <a:effectLst/>
                          <a:uLnTx/>
                          <a:uFillTx/>
                          <a:latin typeface="+mn-lt"/>
                          <a:ea typeface="+mn-ea"/>
                          <a:cs typeface="+mn-cs"/>
                        </a:rPr>
                        <a:t> met </a:t>
                      </a:r>
                      <a:r>
                        <a:rPr kumimoji="0" lang="fr-BE" sz="1100" b="0" i="0" u="none" strike="noStrike" kern="1200" cap="none" spc="0" normalizeH="0" baseline="0" noProof="0" dirty="0" err="1">
                          <a:ln>
                            <a:noFill/>
                          </a:ln>
                          <a:solidFill>
                            <a:srgbClr val="313F48"/>
                          </a:solidFill>
                          <a:effectLst/>
                          <a:uLnTx/>
                          <a:uFillTx/>
                          <a:latin typeface="+mn-lt"/>
                          <a:ea typeface="+mn-ea"/>
                          <a:cs typeface="+mn-cs"/>
                        </a:rPr>
                        <a:t>Noordzeegarnaaltjes</a:t>
                      </a:r>
                      <a:r>
                        <a:rPr kumimoji="0" lang="fr-BE" sz="1100" b="0" i="0" u="none" strike="noStrike" kern="1200" cap="none" spc="0" normalizeH="0" baseline="0" noProof="0" dirty="0">
                          <a:ln>
                            <a:noFill/>
                          </a:ln>
                          <a:solidFill>
                            <a:srgbClr val="313F48"/>
                          </a:solidFill>
                          <a:effectLst/>
                          <a:uLnTx/>
                          <a:uFillTx/>
                          <a:latin typeface="+mn-lt"/>
                          <a:ea typeface="+mn-ea"/>
                          <a:cs typeface="+mn-cs"/>
                        </a:rPr>
                        <a:t>, courgette in 3 </a:t>
                      </a:r>
                      <a:r>
                        <a:rPr kumimoji="0" lang="fr-BE" sz="1100" b="0" i="0" u="none" strike="noStrike" kern="1200" cap="none" spc="0" normalizeH="0" baseline="0" noProof="0" dirty="0" err="1">
                          <a:ln>
                            <a:noFill/>
                          </a:ln>
                          <a:solidFill>
                            <a:srgbClr val="313F48"/>
                          </a:solidFill>
                          <a:effectLst/>
                          <a:uLnTx/>
                          <a:uFillTx/>
                          <a:latin typeface="+mn-lt"/>
                          <a:ea typeface="+mn-ea"/>
                          <a:cs typeface="+mn-cs"/>
                        </a:rPr>
                        <a:t>bereidingen</a:t>
                      </a:r>
                      <a:endParaRPr lang="fr-BE" sz="1100" kern="1200" dirty="0">
                        <a:solidFill>
                          <a:srgbClr val="313F48"/>
                        </a:solidFill>
                        <a:effectLst/>
                        <a:latin typeface="+mn-lt"/>
                        <a:ea typeface="+mn-ea"/>
                        <a:cs typeface="+mn-cs"/>
                      </a:endParaRPr>
                    </a:p>
                    <a:p>
                      <a:pPr marL="0" algn="l" defTabSz="914400" rtl="0" eaLnBrk="1" latinLnBrk="0" hangingPunct="1">
                        <a:spcAft>
                          <a:spcPts val="0"/>
                        </a:spcAft>
                      </a:pPr>
                      <a:r>
                        <a:rPr lang="fr-BE" sz="1100" kern="1200" dirty="0" err="1">
                          <a:solidFill>
                            <a:srgbClr val="313F48"/>
                          </a:solidFill>
                          <a:effectLst/>
                          <a:latin typeface="+mn-lt"/>
                          <a:ea typeface="+mn-ea"/>
                          <a:cs typeface="+mn-cs"/>
                        </a:rPr>
                        <a:t>Grilled</a:t>
                      </a:r>
                      <a:r>
                        <a:rPr lang="fr-BE" sz="1100" kern="1200" dirty="0">
                          <a:solidFill>
                            <a:srgbClr val="313F48"/>
                          </a:solidFill>
                          <a:effectLst/>
                          <a:latin typeface="+mn-lt"/>
                          <a:ea typeface="+mn-ea"/>
                          <a:cs typeface="+mn-cs"/>
                        </a:rPr>
                        <a:t> </a:t>
                      </a:r>
                      <a:r>
                        <a:rPr lang="fr-BE" sz="1100" kern="1200" dirty="0" err="1">
                          <a:solidFill>
                            <a:srgbClr val="313F48"/>
                          </a:solidFill>
                          <a:effectLst/>
                          <a:latin typeface="+mn-lt"/>
                          <a:ea typeface="+mn-ea"/>
                          <a:cs typeface="+mn-cs"/>
                        </a:rPr>
                        <a:t>sea</a:t>
                      </a:r>
                      <a:r>
                        <a:rPr lang="fr-BE" sz="1100" kern="1200" dirty="0">
                          <a:solidFill>
                            <a:srgbClr val="313F48"/>
                          </a:solidFill>
                          <a:effectLst/>
                          <a:latin typeface="+mn-lt"/>
                          <a:ea typeface="+mn-ea"/>
                          <a:cs typeface="+mn-cs"/>
                        </a:rPr>
                        <a:t> </a:t>
                      </a:r>
                      <a:r>
                        <a:rPr lang="fr-BE" sz="1100" kern="1200" dirty="0" err="1">
                          <a:solidFill>
                            <a:srgbClr val="313F48"/>
                          </a:solidFill>
                          <a:effectLst/>
                          <a:latin typeface="+mn-lt"/>
                          <a:ea typeface="+mn-ea"/>
                          <a:cs typeface="+mn-cs"/>
                        </a:rPr>
                        <a:t>bass</a:t>
                      </a:r>
                      <a:r>
                        <a:rPr lang="fr-BE" sz="1100" kern="1200" dirty="0">
                          <a:solidFill>
                            <a:srgbClr val="313F48"/>
                          </a:solidFill>
                          <a:effectLst/>
                          <a:latin typeface="+mn-lt"/>
                          <a:ea typeface="+mn-ea"/>
                          <a:cs typeface="+mn-cs"/>
                        </a:rPr>
                        <a:t> </a:t>
                      </a:r>
                      <a:r>
                        <a:rPr lang="fr-BE" sz="1100" kern="1200" dirty="0" err="1">
                          <a:solidFill>
                            <a:srgbClr val="313F48"/>
                          </a:solidFill>
                          <a:effectLst/>
                          <a:latin typeface="+mn-lt"/>
                          <a:ea typeface="+mn-ea"/>
                          <a:cs typeface="+mn-cs"/>
                        </a:rPr>
                        <a:t>fillet</a:t>
                      </a:r>
                      <a:r>
                        <a:rPr lang="fr-BE" sz="1100" kern="1200" dirty="0">
                          <a:solidFill>
                            <a:srgbClr val="313F48"/>
                          </a:solidFill>
                          <a:effectLst/>
                          <a:latin typeface="+mn-lt"/>
                          <a:ea typeface="+mn-ea"/>
                          <a:cs typeface="+mn-cs"/>
                        </a:rPr>
                        <a:t> and </a:t>
                      </a:r>
                      <a:r>
                        <a:rPr lang="fr-BE" sz="1100" kern="1200" dirty="0" err="1">
                          <a:solidFill>
                            <a:srgbClr val="313F48"/>
                          </a:solidFill>
                          <a:effectLst/>
                          <a:latin typeface="+mn-lt"/>
                          <a:ea typeface="+mn-ea"/>
                          <a:cs typeface="+mn-cs"/>
                        </a:rPr>
                        <a:t>small</a:t>
                      </a:r>
                      <a:r>
                        <a:rPr lang="fr-BE" sz="1100" kern="1200" dirty="0">
                          <a:solidFill>
                            <a:srgbClr val="313F48"/>
                          </a:solidFill>
                          <a:effectLst/>
                          <a:latin typeface="+mn-lt"/>
                          <a:ea typeface="+mn-ea"/>
                          <a:cs typeface="+mn-cs"/>
                        </a:rPr>
                        <a:t> </a:t>
                      </a:r>
                      <a:r>
                        <a:rPr lang="fr-BE" sz="1100" kern="1200" dirty="0" err="1">
                          <a:solidFill>
                            <a:srgbClr val="313F48"/>
                          </a:solidFill>
                          <a:effectLst/>
                          <a:latin typeface="+mn-lt"/>
                          <a:ea typeface="+mn-ea"/>
                          <a:cs typeface="+mn-cs"/>
                        </a:rPr>
                        <a:t>north</a:t>
                      </a:r>
                      <a:r>
                        <a:rPr lang="fr-BE" sz="1100" kern="1200" dirty="0">
                          <a:solidFill>
                            <a:srgbClr val="313F48"/>
                          </a:solidFill>
                          <a:effectLst/>
                          <a:latin typeface="+mn-lt"/>
                          <a:ea typeface="+mn-ea"/>
                          <a:cs typeface="+mn-cs"/>
                        </a:rPr>
                        <a:t> </a:t>
                      </a:r>
                      <a:r>
                        <a:rPr lang="fr-BE" sz="1100" kern="1200" dirty="0" err="1">
                          <a:solidFill>
                            <a:srgbClr val="313F48"/>
                          </a:solidFill>
                          <a:effectLst/>
                          <a:latin typeface="+mn-lt"/>
                          <a:ea typeface="+mn-ea"/>
                          <a:cs typeface="+mn-cs"/>
                        </a:rPr>
                        <a:t>sea</a:t>
                      </a:r>
                      <a:r>
                        <a:rPr lang="fr-BE" sz="1100" kern="1200" dirty="0">
                          <a:solidFill>
                            <a:srgbClr val="313F48"/>
                          </a:solidFill>
                          <a:effectLst/>
                          <a:latin typeface="+mn-lt"/>
                          <a:ea typeface="+mn-ea"/>
                          <a:cs typeface="+mn-cs"/>
                        </a:rPr>
                        <a:t> </a:t>
                      </a:r>
                      <a:r>
                        <a:rPr lang="fr-BE" sz="1100" kern="1200" dirty="0" err="1">
                          <a:solidFill>
                            <a:srgbClr val="313F48"/>
                          </a:solidFill>
                          <a:effectLst/>
                          <a:latin typeface="+mn-lt"/>
                          <a:ea typeface="+mn-ea"/>
                          <a:cs typeface="+mn-cs"/>
                        </a:rPr>
                        <a:t>shrimps</a:t>
                      </a:r>
                      <a:r>
                        <a:rPr lang="fr-BE" sz="1100" kern="1200" dirty="0">
                          <a:solidFill>
                            <a:srgbClr val="313F48"/>
                          </a:solidFill>
                          <a:effectLst/>
                          <a:latin typeface="+mn-lt"/>
                          <a:ea typeface="+mn-ea"/>
                          <a:cs typeface="+mn-cs"/>
                        </a:rPr>
                        <a:t> zucchini in 3 </a:t>
                      </a:r>
                      <a:r>
                        <a:rPr lang="fr-BE" sz="1100" kern="1200" dirty="0" err="1">
                          <a:solidFill>
                            <a:srgbClr val="313F48"/>
                          </a:solidFill>
                          <a:effectLst/>
                          <a:latin typeface="+mn-lt"/>
                          <a:ea typeface="+mn-ea"/>
                          <a:cs typeface="+mn-cs"/>
                        </a:rPr>
                        <a:t>preparations</a:t>
                      </a:r>
                      <a:endParaRPr lang="fr-BE" sz="1100" kern="1200" dirty="0">
                        <a:solidFill>
                          <a:srgbClr val="313F48"/>
                        </a:solidFill>
                        <a:effectLst/>
                        <a:latin typeface="+mn-lt"/>
                        <a:ea typeface="+mn-ea"/>
                        <a:cs typeface="+mn-cs"/>
                      </a:endParaRPr>
                    </a:p>
                    <a:p>
                      <a:endParaRPr lang="fr-BE" sz="1100" b="0" kern="1200" cap="all" baseline="0" dirty="0">
                        <a:solidFill>
                          <a:srgbClr val="313F48"/>
                        </a:solidFill>
                        <a:latin typeface="+mj-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b="0" dirty="0">
                          <a:solidFill>
                            <a:srgbClr val="313F48"/>
                          </a:solidFill>
                          <a:latin typeface="+mn-lt"/>
                        </a:rPr>
                        <a:t>27,00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78667246"/>
                  </a:ext>
                </a:extLst>
              </a:tr>
              <a:tr h="0">
                <a:tc>
                  <a:txBody>
                    <a:bodyPr/>
                    <a:lstStyle/>
                    <a:p>
                      <a:pPr algn="l"/>
                      <a:endParaRPr lang="fr-FR" sz="2000" b="0" kern="1200" cap="all" baseline="0" dirty="0">
                        <a:solidFill>
                          <a:srgbClr val="313F48"/>
                        </a:solidFill>
                        <a:latin typeface="+mj-lt"/>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BE" sz="1400" b="0" kern="1200" cap="all" baseline="0" dirty="0">
                        <a:solidFill>
                          <a:srgbClr val="313F48"/>
                        </a:solidFill>
                        <a:latin typeface="+mj-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fr-FR" sz="1100" b="0" dirty="0">
                        <a:solidFill>
                          <a:srgbClr val="313F48"/>
                        </a:solidFill>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08231901"/>
                  </a:ext>
                </a:extLst>
              </a:tr>
              <a:tr h="399326">
                <a:tc gridSpan="3">
                  <a:txBody>
                    <a:bodyPr/>
                    <a:lstStyle/>
                    <a:p>
                      <a:r>
                        <a:rPr lang="fr-BE" sz="2000" b="0" kern="1200" cap="all" baseline="0" dirty="0">
                          <a:solidFill>
                            <a:srgbClr val="313F48"/>
                          </a:solidFill>
                          <a:latin typeface="+mj-lt"/>
                          <a:ea typeface="+mn-ea"/>
                          <a:cs typeface="+mn-cs"/>
                        </a:rPr>
                        <a:t>Les viandes        HET VLEES         </a:t>
                      </a:r>
                      <a:r>
                        <a:rPr lang="fr-BE" sz="2000" b="0" kern="1200" cap="all" baseline="0" dirty="0" err="1">
                          <a:solidFill>
                            <a:srgbClr val="313F48"/>
                          </a:solidFill>
                          <a:latin typeface="+mj-lt"/>
                          <a:ea typeface="+mn-ea"/>
                          <a:cs typeface="+mn-cs"/>
                        </a:rPr>
                        <a:t>Meat</a:t>
                      </a:r>
                      <a:r>
                        <a:rPr lang="fr-BE" sz="2000" b="0" kern="1200" cap="all" baseline="0" dirty="0">
                          <a:solidFill>
                            <a:srgbClr val="313F48"/>
                          </a:solidFill>
                          <a:latin typeface="+mj-lt"/>
                          <a:ea typeface="+mn-ea"/>
                          <a:cs typeface="+mn-cs"/>
                        </a:rPr>
                        <a:t> </a:t>
                      </a:r>
                      <a:r>
                        <a:rPr lang="fr-BE" sz="2000" b="0" kern="1200" cap="all" baseline="0" dirty="0" err="1">
                          <a:solidFill>
                            <a:srgbClr val="313F48"/>
                          </a:solidFill>
                          <a:latin typeface="+mj-lt"/>
                          <a:ea typeface="+mn-ea"/>
                          <a:cs typeface="+mn-cs"/>
                        </a:rPr>
                        <a:t>disheS</a:t>
                      </a:r>
                      <a:endParaRPr lang="fr-FR" sz="1100" dirty="0">
                        <a:solidFill>
                          <a:srgbClr val="313F4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BE" sz="2000" b="0" kern="1200" cap="all" baseline="0" dirty="0">
                        <a:solidFill>
                          <a:srgbClr val="313F48"/>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fr-FR" sz="1100" b="0" dirty="0">
                        <a:solidFill>
                          <a:srgbClr val="313F48"/>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24170">
                <a:tc>
                  <a:txBody>
                    <a:bodyPr/>
                    <a:lstStyle/>
                    <a:p>
                      <a:pPr algn="l"/>
                      <a:endParaRPr lang="fr-FR" sz="1100" b="0" dirty="0">
                        <a:solidFill>
                          <a:srgbClr val="313F48"/>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fr-BE" sz="1100" b="0" kern="1200" dirty="0">
                        <a:solidFill>
                          <a:srgbClr val="313F48"/>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600"/>
                        </a:lnSpc>
                      </a:pPr>
                      <a:r>
                        <a:rPr lang="fr-FR" sz="1100" b="0" dirty="0">
                          <a:solidFill>
                            <a:srgbClr val="313F48"/>
                          </a:solidFill>
                          <a:latin typeface="+mn-lt"/>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33207021"/>
                  </a:ext>
                </a:extLst>
              </a:tr>
              <a:tr h="595039">
                <a:tc>
                  <a:txBody>
                    <a:bodyPr/>
                    <a:lstStyle/>
                    <a:p>
                      <a:pPr algn="l"/>
                      <a:endParaRPr lang="fr-FR" sz="1100" b="0" dirty="0">
                        <a:solidFill>
                          <a:srgbClr val="313F48"/>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fr-BE" sz="1100" b="1" kern="1200" dirty="0">
                          <a:solidFill>
                            <a:srgbClr val="313F48"/>
                          </a:solidFill>
                          <a:effectLst/>
                          <a:latin typeface="+mn-lt"/>
                          <a:ea typeface="+mn-ea"/>
                          <a:cs typeface="+mn-cs"/>
                        </a:rPr>
                        <a:t>Suprême de coucou de malines au chorizo et manchego, pomme paillasson lyonnaise</a:t>
                      </a:r>
                    </a:p>
                    <a:p>
                      <a:pPr marL="0" algn="l" defTabSz="914400" rtl="0" eaLnBrk="1" latinLnBrk="0" hangingPunct="1"/>
                      <a:r>
                        <a:rPr lang="fr-BE" sz="1100" b="0" kern="1200" dirty="0">
                          <a:solidFill>
                            <a:srgbClr val="313F48"/>
                          </a:solidFill>
                          <a:effectLst/>
                          <a:latin typeface="+mn-lt"/>
                          <a:ea typeface="+mn-ea"/>
                          <a:cs typeface="+mn-cs"/>
                        </a:rPr>
                        <a:t>Suprême van </a:t>
                      </a:r>
                      <a:r>
                        <a:rPr lang="fr-BE" sz="1100" b="0" kern="1200" dirty="0" err="1">
                          <a:solidFill>
                            <a:srgbClr val="313F48"/>
                          </a:solidFill>
                          <a:effectLst/>
                          <a:latin typeface="+mn-lt"/>
                          <a:ea typeface="+mn-ea"/>
                          <a:cs typeface="+mn-cs"/>
                        </a:rPr>
                        <a:t>Mechelse</a:t>
                      </a:r>
                      <a:r>
                        <a:rPr lang="fr-BE" sz="1100" b="0" kern="1200" dirty="0">
                          <a:solidFill>
                            <a:srgbClr val="313F48"/>
                          </a:solidFill>
                          <a:effectLst/>
                          <a:latin typeface="+mn-lt"/>
                          <a:ea typeface="+mn-ea"/>
                          <a:cs typeface="+mn-cs"/>
                        </a:rPr>
                        <a:t> </a:t>
                      </a:r>
                      <a:r>
                        <a:rPr lang="fr-BE" sz="1100" b="0" kern="1200" dirty="0" err="1">
                          <a:solidFill>
                            <a:srgbClr val="313F48"/>
                          </a:solidFill>
                          <a:effectLst/>
                          <a:latin typeface="+mn-lt"/>
                          <a:ea typeface="+mn-ea"/>
                          <a:cs typeface="+mn-cs"/>
                        </a:rPr>
                        <a:t>koekoel</a:t>
                      </a:r>
                      <a:r>
                        <a:rPr lang="fr-BE" sz="1100" b="0" kern="1200" dirty="0">
                          <a:solidFill>
                            <a:srgbClr val="313F48"/>
                          </a:solidFill>
                          <a:effectLst/>
                          <a:latin typeface="+mn-lt"/>
                          <a:ea typeface="+mn-ea"/>
                          <a:cs typeface="+mn-cs"/>
                        </a:rPr>
                        <a:t> met chorizo en manchego, </a:t>
                      </a:r>
                      <a:r>
                        <a:rPr lang="fr-BE" sz="1100" b="0" kern="1200" dirty="0" err="1">
                          <a:solidFill>
                            <a:srgbClr val="313F48"/>
                          </a:solidFill>
                          <a:effectLst/>
                          <a:latin typeface="+mn-lt"/>
                          <a:ea typeface="+mn-ea"/>
                          <a:cs typeface="+mn-cs"/>
                        </a:rPr>
                        <a:t>aardappelpannenkoekjes</a:t>
                      </a:r>
                      <a:r>
                        <a:rPr lang="fr-BE" sz="1100" b="0" kern="1200" dirty="0">
                          <a:solidFill>
                            <a:srgbClr val="313F48"/>
                          </a:solidFill>
                          <a:effectLst/>
                          <a:latin typeface="+mn-lt"/>
                          <a:ea typeface="+mn-ea"/>
                          <a:cs typeface="+mn-cs"/>
                        </a:rPr>
                        <a:t> op de </a:t>
                      </a:r>
                      <a:r>
                        <a:rPr lang="fr-BE" sz="1100" b="0" kern="1200" dirty="0" err="1">
                          <a:solidFill>
                            <a:srgbClr val="313F48"/>
                          </a:solidFill>
                          <a:effectLst/>
                          <a:latin typeface="+mn-lt"/>
                          <a:ea typeface="+mn-ea"/>
                          <a:cs typeface="+mn-cs"/>
                        </a:rPr>
                        <a:t>wijze</a:t>
                      </a:r>
                      <a:r>
                        <a:rPr lang="fr-BE" sz="1100" b="0" kern="1200" dirty="0">
                          <a:solidFill>
                            <a:srgbClr val="313F48"/>
                          </a:solidFill>
                          <a:effectLst/>
                          <a:latin typeface="+mn-lt"/>
                          <a:ea typeface="+mn-ea"/>
                          <a:cs typeface="+mn-cs"/>
                        </a:rPr>
                        <a:t> van  Lyon</a:t>
                      </a:r>
                    </a:p>
                    <a:p>
                      <a:pPr marL="0" algn="l" defTabSz="914400" rtl="0" eaLnBrk="1" latinLnBrk="0" hangingPunct="1"/>
                      <a:r>
                        <a:rPr lang="fr-BE" sz="1100" b="0" kern="1200" dirty="0">
                          <a:solidFill>
                            <a:srgbClr val="313F48"/>
                          </a:solidFill>
                          <a:effectLst/>
                          <a:latin typeface="+mn-lt"/>
                          <a:ea typeface="+mn-ea"/>
                          <a:cs typeface="+mn-cs"/>
                        </a:rPr>
                        <a:t>Malines « Coucou » </a:t>
                      </a:r>
                      <a:r>
                        <a:rPr lang="fr-BE" sz="1100" b="0" kern="1200" dirty="0" err="1">
                          <a:solidFill>
                            <a:srgbClr val="313F48"/>
                          </a:solidFill>
                          <a:effectLst/>
                          <a:latin typeface="+mn-lt"/>
                          <a:ea typeface="+mn-ea"/>
                          <a:cs typeface="+mn-cs"/>
                        </a:rPr>
                        <a:t>chicken</a:t>
                      </a:r>
                      <a:r>
                        <a:rPr lang="fr-BE" sz="1100" b="0" kern="1200" dirty="0">
                          <a:solidFill>
                            <a:srgbClr val="313F48"/>
                          </a:solidFill>
                          <a:effectLst/>
                          <a:latin typeface="+mn-lt"/>
                          <a:ea typeface="+mn-ea"/>
                          <a:cs typeface="+mn-cs"/>
                        </a:rPr>
                        <a:t> </a:t>
                      </a:r>
                      <a:r>
                        <a:rPr lang="fr-BE" sz="1100" b="0" kern="1200" dirty="0" err="1">
                          <a:solidFill>
                            <a:srgbClr val="313F48"/>
                          </a:solidFill>
                          <a:effectLst/>
                          <a:latin typeface="+mn-lt"/>
                          <a:ea typeface="+mn-ea"/>
                          <a:cs typeface="+mn-cs"/>
                        </a:rPr>
                        <a:t>breast</a:t>
                      </a:r>
                      <a:r>
                        <a:rPr lang="fr-BE" sz="1100" b="0" kern="1200" dirty="0">
                          <a:solidFill>
                            <a:srgbClr val="313F48"/>
                          </a:solidFill>
                          <a:effectLst/>
                          <a:latin typeface="+mn-lt"/>
                          <a:ea typeface="+mn-ea"/>
                          <a:cs typeface="+mn-cs"/>
                        </a:rPr>
                        <a:t> </a:t>
                      </a:r>
                      <a:r>
                        <a:rPr lang="fr-BE" sz="1100" b="0" kern="1200" dirty="0" err="1">
                          <a:solidFill>
                            <a:srgbClr val="313F48"/>
                          </a:solidFill>
                          <a:effectLst/>
                          <a:latin typeface="+mn-lt"/>
                          <a:ea typeface="+mn-ea"/>
                          <a:cs typeface="+mn-cs"/>
                        </a:rPr>
                        <a:t>with</a:t>
                      </a:r>
                      <a:r>
                        <a:rPr lang="fr-BE" sz="1100" b="0" kern="1200" dirty="0">
                          <a:solidFill>
                            <a:srgbClr val="313F48"/>
                          </a:solidFill>
                          <a:effectLst/>
                          <a:latin typeface="+mn-lt"/>
                          <a:ea typeface="+mn-ea"/>
                          <a:cs typeface="+mn-cs"/>
                        </a:rPr>
                        <a:t> chorizo and manchego, Lyonnaise </a:t>
                      </a:r>
                      <a:r>
                        <a:rPr lang="fr-BE" sz="1100" b="0" kern="1200" dirty="0" err="1">
                          <a:solidFill>
                            <a:srgbClr val="313F48"/>
                          </a:solidFill>
                          <a:effectLst/>
                          <a:latin typeface="+mn-lt"/>
                          <a:ea typeface="+mn-ea"/>
                          <a:cs typeface="+mn-cs"/>
                        </a:rPr>
                        <a:t>potato</a:t>
                      </a:r>
                      <a:r>
                        <a:rPr lang="fr-BE" sz="1100" b="0" kern="1200" dirty="0">
                          <a:solidFill>
                            <a:srgbClr val="313F48"/>
                          </a:solidFill>
                          <a:effectLst/>
                          <a:latin typeface="+mn-lt"/>
                          <a:ea typeface="+mn-ea"/>
                          <a:cs typeface="+mn-cs"/>
                        </a:rPr>
                        <a:t> </a:t>
                      </a:r>
                      <a:r>
                        <a:rPr lang="fr-BE" sz="1100" b="0" kern="1200" dirty="0" err="1">
                          <a:solidFill>
                            <a:srgbClr val="313F48"/>
                          </a:solidFill>
                          <a:effectLst/>
                          <a:latin typeface="+mn-lt"/>
                          <a:ea typeface="+mn-ea"/>
                          <a:cs typeface="+mn-cs"/>
                        </a:rPr>
                        <a:t>straws</a:t>
                      </a:r>
                      <a:r>
                        <a:rPr lang="fr-BE" sz="1100" b="0" kern="1200" dirty="0">
                          <a:solidFill>
                            <a:srgbClr val="313F48"/>
                          </a:solidFill>
                          <a:effectLst/>
                          <a:latin typeface="+mn-lt"/>
                          <a:ea typeface="+mn-ea"/>
                          <a:cs typeface="+mn-cs"/>
                        </a:rPr>
                        <a:t> </a:t>
                      </a:r>
                    </a:p>
                    <a:p>
                      <a:pPr marL="0" algn="l" defTabSz="914400" rtl="0" eaLnBrk="1" latinLnBrk="0" hangingPunct="1"/>
                      <a:endParaRPr lang="fr-BE" sz="1100" b="0" kern="1200" dirty="0">
                        <a:solidFill>
                          <a:srgbClr val="313F48"/>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600"/>
                        </a:lnSpc>
                      </a:pPr>
                      <a:r>
                        <a:rPr lang="fr-FR" sz="1100" b="0" dirty="0" smtClean="0">
                          <a:solidFill>
                            <a:schemeClr val="tx1"/>
                          </a:solidFill>
                          <a:latin typeface="+mn-lt"/>
                        </a:rPr>
                        <a:t>24,00</a:t>
                      </a:r>
                      <a:endParaRPr lang="fr-FR" sz="1100" b="0" dirty="0">
                        <a:solidFill>
                          <a:schemeClr val="tx1"/>
                        </a:solidFill>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76035">
                <a:tc>
                  <a:txBody>
                    <a:bodyPr/>
                    <a:lstStyle/>
                    <a:p>
                      <a:pPr marL="0" algn="l" defTabSz="914400" rtl="0" eaLnBrk="1" latinLnBrk="0" hangingPunct="1">
                        <a:lnSpc>
                          <a:spcPts val="1600"/>
                        </a:lnSpc>
                        <a:spcAft>
                          <a:spcPts val="0"/>
                        </a:spcAft>
                      </a:pPr>
                      <a:endParaRPr lang="fr-FR" sz="1100" b="0" i="0" kern="1200">
                        <a:solidFill>
                          <a:srgbClr val="313F48"/>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fr-BE" sz="1100" b="1" kern="1200" dirty="0">
                          <a:solidFill>
                            <a:srgbClr val="313F48"/>
                          </a:solidFill>
                          <a:effectLst/>
                          <a:latin typeface="+mn-lt"/>
                          <a:ea typeface="+mn-ea"/>
                          <a:cs typeface="+mn-cs"/>
                        </a:rPr>
                        <a:t>Carré d'agneau et sa croûte de parmesan au thym, cannelloni farci </a:t>
                      </a:r>
                    </a:p>
                    <a:p>
                      <a:pPr marL="0" algn="l" defTabSz="914400" rtl="0" eaLnBrk="1" latinLnBrk="0" hangingPunct="1"/>
                      <a:r>
                        <a:rPr lang="fr-BE" sz="1100" b="0" kern="1200" dirty="0" err="1">
                          <a:solidFill>
                            <a:srgbClr val="313F48"/>
                          </a:solidFill>
                          <a:effectLst/>
                          <a:latin typeface="+mn-lt"/>
                          <a:ea typeface="+mn-ea"/>
                          <a:cs typeface="+mn-cs"/>
                        </a:rPr>
                        <a:t>Lamscarré</a:t>
                      </a:r>
                      <a:r>
                        <a:rPr lang="fr-BE" sz="1100" b="0" kern="1200" dirty="0">
                          <a:solidFill>
                            <a:srgbClr val="313F48"/>
                          </a:solidFill>
                          <a:effectLst/>
                          <a:latin typeface="+mn-lt"/>
                          <a:ea typeface="+mn-ea"/>
                          <a:cs typeface="+mn-cs"/>
                        </a:rPr>
                        <a:t> met </a:t>
                      </a:r>
                      <a:r>
                        <a:rPr lang="fr-BE" sz="1100" b="0" kern="1200" dirty="0" err="1">
                          <a:solidFill>
                            <a:srgbClr val="313F48"/>
                          </a:solidFill>
                          <a:effectLst/>
                          <a:latin typeface="+mn-lt"/>
                          <a:ea typeface="+mn-ea"/>
                          <a:cs typeface="+mn-cs"/>
                        </a:rPr>
                        <a:t>tijmparmezaanse</a:t>
                      </a:r>
                      <a:r>
                        <a:rPr lang="fr-BE" sz="1100" b="0" kern="1200" dirty="0">
                          <a:solidFill>
                            <a:srgbClr val="313F48"/>
                          </a:solidFill>
                          <a:effectLst/>
                          <a:latin typeface="+mn-lt"/>
                          <a:ea typeface="+mn-ea"/>
                          <a:cs typeface="+mn-cs"/>
                        </a:rPr>
                        <a:t> </a:t>
                      </a:r>
                      <a:r>
                        <a:rPr lang="fr-BE" sz="1100" b="0" kern="1200" dirty="0" err="1">
                          <a:solidFill>
                            <a:srgbClr val="313F48"/>
                          </a:solidFill>
                          <a:effectLst/>
                          <a:latin typeface="+mn-lt"/>
                          <a:ea typeface="+mn-ea"/>
                          <a:cs typeface="+mn-cs"/>
                        </a:rPr>
                        <a:t>korst</a:t>
                      </a:r>
                      <a:r>
                        <a:rPr lang="fr-BE" sz="1100" b="0" kern="1200" dirty="0">
                          <a:solidFill>
                            <a:srgbClr val="313F48"/>
                          </a:solidFill>
                          <a:effectLst/>
                          <a:latin typeface="+mn-lt"/>
                          <a:ea typeface="+mn-ea"/>
                          <a:cs typeface="+mn-cs"/>
                        </a:rPr>
                        <a:t>, </a:t>
                      </a:r>
                      <a:r>
                        <a:rPr lang="fr-BE" sz="1100" b="0" kern="1200" dirty="0" err="1">
                          <a:solidFill>
                            <a:srgbClr val="313F48"/>
                          </a:solidFill>
                          <a:effectLst/>
                          <a:latin typeface="+mn-lt"/>
                          <a:ea typeface="+mn-ea"/>
                          <a:cs typeface="+mn-cs"/>
                        </a:rPr>
                        <a:t>gevulde</a:t>
                      </a:r>
                      <a:r>
                        <a:rPr lang="fr-BE" sz="1100" b="0" kern="1200" dirty="0">
                          <a:solidFill>
                            <a:srgbClr val="313F48"/>
                          </a:solidFill>
                          <a:effectLst/>
                          <a:latin typeface="+mn-lt"/>
                          <a:ea typeface="+mn-ea"/>
                          <a:cs typeface="+mn-cs"/>
                        </a:rPr>
                        <a:t> cannelloni</a:t>
                      </a:r>
                    </a:p>
                    <a:p>
                      <a:pPr marL="0" algn="l" defTabSz="914400" rtl="0" eaLnBrk="1" latinLnBrk="0" hangingPunct="1"/>
                      <a:r>
                        <a:rPr lang="fr-BE" sz="1100" b="0" kern="1200" dirty="0">
                          <a:solidFill>
                            <a:srgbClr val="313F48"/>
                          </a:solidFill>
                          <a:effectLst/>
                          <a:latin typeface="+mn-lt"/>
                          <a:ea typeface="+mn-ea"/>
                          <a:cs typeface="+mn-cs"/>
                        </a:rPr>
                        <a:t>Rack of </a:t>
                      </a:r>
                      <a:r>
                        <a:rPr lang="fr-BE" sz="1100" b="0" kern="1200" dirty="0" err="1">
                          <a:solidFill>
                            <a:srgbClr val="313F48"/>
                          </a:solidFill>
                          <a:effectLst/>
                          <a:latin typeface="+mn-lt"/>
                          <a:ea typeface="+mn-ea"/>
                          <a:cs typeface="+mn-cs"/>
                        </a:rPr>
                        <a:t>lamb</a:t>
                      </a:r>
                      <a:r>
                        <a:rPr lang="fr-BE" sz="1100" b="0" kern="1200" dirty="0">
                          <a:solidFill>
                            <a:srgbClr val="313F48"/>
                          </a:solidFill>
                          <a:effectLst/>
                          <a:latin typeface="+mn-lt"/>
                          <a:ea typeface="+mn-ea"/>
                          <a:cs typeface="+mn-cs"/>
                        </a:rPr>
                        <a:t> </a:t>
                      </a:r>
                      <a:r>
                        <a:rPr lang="fr-BE" sz="1100" b="0" kern="1200" dirty="0" err="1">
                          <a:solidFill>
                            <a:srgbClr val="313F48"/>
                          </a:solidFill>
                          <a:effectLst/>
                          <a:latin typeface="+mn-lt"/>
                          <a:ea typeface="+mn-ea"/>
                          <a:cs typeface="+mn-cs"/>
                        </a:rPr>
                        <a:t>with</a:t>
                      </a:r>
                      <a:r>
                        <a:rPr lang="fr-BE" sz="1100" b="0" kern="1200" dirty="0">
                          <a:solidFill>
                            <a:srgbClr val="313F48"/>
                          </a:solidFill>
                          <a:effectLst/>
                          <a:latin typeface="+mn-lt"/>
                          <a:ea typeface="+mn-ea"/>
                          <a:cs typeface="+mn-cs"/>
                        </a:rPr>
                        <a:t> </a:t>
                      </a:r>
                      <a:r>
                        <a:rPr lang="fr-BE" sz="1100" b="0" kern="1200" dirty="0" err="1">
                          <a:solidFill>
                            <a:srgbClr val="313F48"/>
                          </a:solidFill>
                          <a:effectLst/>
                          <a:latin typeface="+mn-lt"/>
                          <a:ea typeface="+mn-ea"/>
                          <a:cs typeface="+mn-cs"/>
                        </a:rPr>
                        <a:t>thyme</a:t>
                      </a:r>
                      <a:r>
                        <a:rPr lang="fr-BE" sz="1100" b="0" kern="1200" dirty="0">
                          <a:solidFill>
                            <a:srgbClr val="313F48"/>
                          </a:solidFill>
                          <a:effectLst/>
                          <a:latin typeface="+mn-lt"/>
                          <a:ea typeface="+mn-ea"/>
                          <a:cs typeface="+mn-cs"/>
                        </a:rPr>
                        <a:t> parmesan </a:t>
                      </a:r>
                      <a:r>
                        <a:rPr lang="fr-BE" sz="1100" b="0" kern="1200" dirty="0" err="1">
                          <a:solidFill>
                            <a:srgbClr val="313F48"/>
                          </a:solidFill>
                          <a:effectLst/>
                          <a:latin typeface="+mn-lt"/>
                          <a:ea typeface="+mn-ea"/>
                          <a:cs typeface="+mn-cs"/>
                        </a:rPr>
                        <a:t>crust</a:t>
                      </a:r>
                      <a:r>
                        <a:rPr lang="fr-BE" sz="1100" b="0" kern="1200" dirty="0">
                          <a:solidFill>
                            <a:srgbClr val="313F48"/>
                          </a:solidFill>
                          <a:effectLst/>
                          <a:latin typeface="+mn-lt"/>
                          <a:ea typeface="+mn-ea"/>
                          <a:cs typeface="+mn-cs"/>
                        </a:rPr>
                        <a:t>, </a:t>
                      </a:r>
                      <a:r>
                        <a:rPr lang="fr-BE" sz="1100" b="0" kern="1200" dirty="0" err="1">
                          <a:solidFill>
                            <a:srgbClr val="313F48"/>
                          </a:solidFill>
                          <a:effectLst/>
                          <a:latin typeface="+mn-lt"/>
                          <a:ea typeface="+mn-ea"/>
                          <a:cs typeface="+mn-cs"/>
                        </a:rPr>
                        <a:t>stuffed</a:t>
                      </a:r>
                      <a:r>
                        <a:rPr lang="fr-BE" sz="1100" b="0" kern="1200" dirty="0">
                          <a:solidFill>
                            <a:srgbClr val="313F48"/>
                          </a:solidFill>
                          <a:effectLst/>
                          <a:latin typeface="+mn-lt"/>
                          <a:ea typeface="+mn-ea"/>
                          <a:cs typeface="+mn-cs"/>
                        </a:rPr>
                        <a:t> cannelloni</a:t>
                      </a:r>
                    </a:p>
                    <a:p>
                      <a:pPr marL="0" algn="l" defTabSz="914400" rtl="0" eaLnBrk="1" latinLnBrk="0" hangingPunct="1"/>
                      <a:endParaRPr lang="fr-BE" sz="1100" kern="1200" dirty="0">
                        <a:solidFill>
                          <a:srgbClr val="313F48"/>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fr-FR" sz="1100" b="0" dirty="0" smtClean="0">
                          <a:solidFill>
                            <a:schemeClr val="tx1"/>
                          </a:solidFill>
                          <a:latin typeface="+mn-lt"/>
                        </a:rPr>
                        <a:t>29,00</a:t>
                      </a:r>
                      <a:endParaRPr lang="fr-FR" sz="1100" b="0" dirty="0">
                        <a:solidFill>
                          <a:schemeClr val="tx1"/>
                        </a:solidFill>
                        <a:latin typeface="+mn-lt"/>
                      </a:endParaRPr>
                    </a:p>
                    <a:p>
                      <a:pPr algn="ctr">
                        <a:lnSpc>
                          <a:spcPts val="1600"/>
                        </a:lnSpc>
                      </a:pPr>
                      <a:endParaRPr lang="fr-FR" sz="1100" b="0" dirty="0">
                        <a:solidFill>
                          <a:srgbClr val="313F48"/>
                        </a:solidFill>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19389247"/>
                  </a:ext>
                </a:extLst>
              </a:tr>
              <a:tr h="578635">
                <a:tc>
                  <a:txBody>
                    <a:bodyPr/>
                    <a:lstStyle/>
                    <a:p>
                      <a:pPr marL="0" algn="l" defTabSz="914400" rtl="0" eaLnBrk="1" latinLnBrk="0" hangingPunct="1">
                        <a:lnSpc>
                          <a:spcPts val="1600"/>
                        </a:lnSpc>
                        <a:spcAft>
                          <a:spcPts val="0"/>
                        </a:spcAft>
                      </a:pPr>
                      <a:endParaRPr lang="fr-FR" sz="1100" b="0" i="0" kern="1200">
                        <a:solidFill>
                          <a:srgbClr val="313F48"/>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fr-BE" sz="1100" b="1" kern="1200" dirty="0">
                          <a:solidFill>
                            <a:srgbClr val="313F48"/>
                          </a:solidFill>
                          <a:effectLst/>
                          <a:latin typeface="+mn-lt"/>
                          <a:ea typeface="+mn-ea"/>
                          <a:cs typeface="+mn-cs"/>
                        </a:rPr>
                        <a:t>Contrefilet de bœuf, sauce poivre vert, pomme frites au blanc de bœuf </a:t>
                      </a:r>
                      <a:r>
                        <a:rPr lang="fr-BE" sz="1100" kern="1200" dirty="0">
                          <a:solidFill>
                            <a:srgbClr val="313F48"/>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100" kern="1200" dirty="0">
                          <a:solidFill>
                            <a:srgbClr val="313F48"/>
                          </a:solidFill>
                          <a:effectLst/>
                          <a:latin typeface="+mn-lt"/>
                          <a:ea typeface="+mn-ea"/>
                          <a:cs typeface="+mn-cs"/>
                        </a:rPr>
                        <a:t>Rundvlees strip </a:t>
                      </a:r>
                      <a:r>
                        <a:rPr lang="nl-BE" sz="1100" kern="1200" dirty="0" err="1">
                          <a:solidFill>
                            <a:srgbClr val="313F48"/>
                          </a:solidFill>
                          <a:effectLst/>
                          <a:latin typeface="+mn-lt"/>
                          <a:ea typeface="+mn-ea"/>
                          <a:cs typeface="+mn-cs"/>
                        </a:rPr>
                        <a:t>loin</a:t>
                      </a:r>
                      <a:r>
                        <a:rPr lang="nl-BE" sz="1100" kern="1200" dirty="0">
                          <a:solidFill>
                            <a:srgbClr val="313F48"/>
                          </a:solidFill>
                          <a:effectLst/>
                          <a:latin typeface="+mn-lt"/>
                          <a:ea typeface="+mn-ea"/>
                          <a:cs typeface="+mn-cs"/>
                        </a:rPr>
                        <a:t>, groene </a:t>
                      </a:r>
                      <a:r>
                        <a:rPr lang="nl-BE" sz="1100" kern="1200" dirty="0" err="1">
                          <a:solidFill>
                            <a:srgbClr val="313F48"/>
                          </a:solidFill>
                          <a:effectLst/>
                          <a:latin typeface="+mn-lt"/>
                          <a:ea typeface="+mn-ea"/>
                          <a:cs typeface="+mn-cs"/>
                        </a:rPr>
                        <a:t>pepper</a:t>
                      </a:r>
                      <a:r>
                        <a:rPr lang="nl-BE" sz="1100" kern="1200" dirty="0">
                          <a:solidFill>
                            <a:srgbClr val="313F48"/>
                          </a:solidFill>
                          <a:effectLst/>
                          <a:latin typeface="+mn-lt"/>
                          <a:ea typeface="+mn-ea"/>
                          <a:cs typeface="+mn-cs"/>
                        </a:rPr>
                        <a:t> saus, huisgemaakte frieten</a:t>
                      </a:r>
                      <a:endParaRPr lang="fr-BE" sz="1100" kern="1200" dirty="0">
                        <a:solidFill>
                          <a:srgbClr val="313F48"/>
                        </a:solidFill>
                        <a:effectLst/>
                        <a:latin typeface="+mn-lt"/>
                        <a:ea typeface="+mn-ea"/>
                        <a:cs typeface="+mn-cs"/>
                      </a:endParaRPr>
                    </a:p>
                    <a:p>
                      <a:pPr marL="0" algn="l" defTabSz="914400" rtl="0" eaLnBrk="1" latinLnBrk="0" hangingPunct="1">
                        <a:spcAft>
                          <a:spcPts val="0"/>
                        </a:spcAft>
                      </a:pPr>
                      <a:r>
                        <a:rPr lang="en-GB" sz="1100" kern="1200" dirty="0">
                          <a:solidFill>
                            <a:srgbClr val="313F48"/>
                          </a:solidFill>
                          <a:effectLst/>
                          <a:latin typeface="+mn-lt"/>
                          <a:ea typeface="+mn-ea"/>
                          <a:cs typeface="+mn-cs"/>
                        </a:rPr>
                        <a:t>Strip loin of beef, green pepper sauce, Home-made French fries </a:t>
                      </a:r>
                    </a:p>
                    <a:p>
                      <a:pPr marL="0" algn="l" defTabSz="914400" rtl="0" eaLnBrk="1" latinLnBrk="0" hangingPunct="1">
                        <a:spcAft>
                          <a:spcPts val="0"/>
                        </a:spcAft>
                      </a:pPr>
                      <a:endParaRPr lang="en-GB" sz="1100" kern="1200" dirty="0">
                        <a:solidFill>
                          <a:srgbClr val="313F48"/>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600"/>
                        </a:lnSpc>
                      </a:pPr>
                      <a:r>
                        <a:rPr lang="fr-FR" sz="1100" b="0" dirty="0" smtClean="0">
                          <a:solidFill>
                            <a:srgbClr val="313F48"/>
                          </a:solidFill>
                          <a:latin typeface="+mn-lt"/>
                        </a:rPr>
                        <a:t>29,00</a:t>
                      </a:r>
                      <a:endParaRPr lang="fr-FR" sz="1100" b="0" dirty="0">
                        <a:solidFill>
                          <a:srgbClr val="313F48"/>
                        </a:solidFill>
                        <a:latin typeface="+mn-lt"/>
                      </a:endParaRPr>
                    </a:p>
                    <a:p>
                      <a:pPr algn="ctr">
                        <a:lnSpc>
                          <a:spcPts val="1600"/>
                        </a:lnSpc>
                      </a:pPr>
                      <a:endParaRPr lang="fr-FR" sz="1100" b="0" dirty="0">
                        <a:solidFill>
                          <a:srgbClr val="313F48"/>
                        </a:solidFill>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0" kern="1200" cap="all" baseline="0" dirty="0">
                          <a:solidFill>
                            <a:srgbClr val="313F48"/>
                          </a:solidFill>
                          <a:latin typeface="+mj-lt"/>
                          <a:ea typeface="+mn-ea"/>
                          <a:cs typeface="+mn-cs"/>
                        </a:rPr>
                        <a:t>Les desserts       NAGERECHTEN       Desserts</a:t>
                      </a:r>
                      <a:endParaRPr lang="fr-BE" sz="2000" b="0" kern="1200" cap="all" baseline="0" dirty="0">
                        <a:solidFill>
                          <a:srgbClr val="313F48"/>
                        </a:solidFill>
                        <a:latin typeface="+mj-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BE" sz="2000" b="0" kern="1200" cap="all" baseline="0" dirty="0">
                        <a:solidFill>
                          <a:srgbClr val="313F48"/>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dirty="0">
                        <a:solidFill>
                          <a:srgbClr val="313F48"/>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17519">
                <a:tc>
                  <a:txBody>
                    <a:bodyPr/>
                    <a:lstStyle/>
                    <a:p>
                      <a:pPr algn="l"/>
                      <a:endParaRPr lang="fr-FR" sz="1100" b="0" dirty="0">
                        <a:solidFill>
                          <a:srgbClr val="313F48"/>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spcAft>
                          <a:spcPts val="0"/>
                        </a:spcAft>
                      </a:pPr>
                      <a:endParaRPr lang="fr-BE" sz="1100" b="0" kern="1200" dirty="0">
                        <a:solidFill>
                          <a:srgbClr val="313F48"/>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600"/>
                        </a:lnSpc>
                      </a:pPr>
                      <a:r>
                        <a:rPr lang="fr-FR" sz="1100" b="0" dirty="0">
                          <a:solidFill>
                            <a:srgbClr val="313F48"/>
                          </a:solidFill>
                          <a:latin typeface="+mn-lt"/>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85017772"/>
                  </a:ext>
                </a:extLst>
              </a:tr>
              <a:tr h="383741">
                <a:tc>
                  <a:txBody>
                    <a:bodyPr/>
                    <a:lstStyle/>
                    <a:p>
                      <a:pPr algn="l"/>
                      <a:endParaRPr lang="fr-FR" sz="1100" b="0" dirty="0">
                        <a:solidFill>
                          <a:srgbClr val="313F48"/>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spcAft>
                          <a:spcPts val="0"/>
                        </a:spcAft>
                      </a:pPr>
                      <a:r>
                        <a:rPr lang="fr-BE" sz="1100" b="1" kern="1200" dirty="0">
                          <a:solidFill>
                            <a:srgbClr val="313F48"/>
                          </a:solidFill>
                          <a:effectLst/>
                          <a:latin typeface="+mn-lt"/>
                          <a:ea typeface="+mn-ea"/>
                          <a:cs typeface="+mn-cs"/>
                        </a:rPr>
                        <a:t>Pecan pie et sa glace au lait d'amandes</a:t>
                      </a:r>
                    </a:p>
                    <a:p>
                      <a:pPr marL="0" algn="l" defTabSz="914400" rtl="0" eaLnBrk="1" latinLnBrk="0" hangingPunct="1">
                        <a:lnSpc>
                          <a:spcPct val="100000"/>
                        </a:lnSpc>
                        <a:spcAft>
                          <a:spcPts val="0"/>
                        </a:spcAft>
                      </a:pPr>
                      <a:r>
                        <a:rPr lang="fr-BE" sz="1100" b="0" kern="1200" dirty="0" err="1">
                          <a:solidFill>
                            <a:srgbClr val="313F48"/>
                          </a:solidFill>
                          <a:effectLst/>
                          <a:latin typeface="+mn-lt"/>
                          <a:ea typeface="+mn-ea"/>
                          <a:cs typeface="+mn-cs"/>
                        </a:rPr>
                        <a:t>Pecanpie</a:t>
                      </a:r>
                      <a:r>
                        <a:rPr lang="fr-BE" sz="1100" b="0" kern="1200" dirty="0">
                          <a:solidFill>
                            <a:srgbClr val="313F48"/>
                          </a:solidFill>
                          <a:effectLst/>
                          <a:latin typeface="+mn-lt"/>
                          <a:ea typeface="+mn-ea"/>
                          <a:cs typeface="+mn-cs"/>
                        </a:rPr>
                        <a:t> met </a:t>
                      </a:r>
                      <a:r>
                        <a:rPr lang="fr-BE" sz="1100" b="0" kern="1200" dirty="0" err="1">
                          <a:solidFill>
                            <a:srgbClr val="313F48"/>
                          </a:solidFill>
                          <a:effectLst/>
                          <a:latin typeface="+mn-lt"/>
                          <a:ea typeface="+mn-ea"/>
                          <a:cs typeface="+mn-cs"/>
                        </a:rPr>
                        <a:t>amandelmelkijs</a:t>
                      </a:r>
                      <a:endParaRPr lang="fr-BE" sz="1100" b="0" kern="1200" dirty="0">
                        <a:solidFill>
                          <a:srgbClr val="313F48"/>
                        </a:solidFill>
                        <a:effectLst/>
                        <a:latin typeface="+mn-lt"/>
                        <a:ea typeface="+mn-ea"/>
                        <a:cs typeface="+mn-cs"/>
                      </a:endParaRPr>
                    </a:p>
                    <a:p>
                      <a:pPr marL="0" algn="l" defTabSz="914400" rtl="0" eaLnBrk="1" latinLnBrk="0" hangingPunct="1">
                        <a:lnSpc>
                          <a:spcPct val="100000"/>
                        </a:lnSpc>
                        <a:spcAft>
                          <a:spcPts val="0"/>
                        </a:spcAft>
                      </a:pPr>
                      <a:r>
                        <a:rPr lang="fr-BE" sz="1100" b="0" kern="1200" dirty="0" err="1">
                          <a:solidFill>
                            <a:srgbClr val="313F48"/>
                          </a:solidFill>
                          <a:effectLst/>
                          <a:latin typeface="+mn-lt"/>
                          <a:ea typeface="+mn-ea"/>
                          <a:cs typeface="+mn-cs"/>
                        </a:rPr>
                        <a:t>Pecanpie</a:t>
                      </a:r>
                      <a:r>
                        <a:rPr lang="fr-BE" sz="1100" b="0" kern="1200" dirty="0">
                          <a:solidFill>
                            <a:srgbClr val="313F48"/>
                          </a:solidFill>
                          <a:effectLst/>
                          <a:latin typeface="+mn-lt"/>
                          <a:ea typeface="+mn-ea"/>
                          <a:cs typeface="+mn-cs"/>
                        </a:rPr>
                        <a:t> </a:t>
                      </a:r>
                      <a:r>
                        <a:rPr lang="fr-BE" sz="1100" b="0" kern="1200" dirty="0" err="1">
                          <a:solidFill>
                            <a:srgbClr val="313F48"/>
                          </a:solidFill>
                          <a:effectLst/>
                          <a:latin typeface="+mn-lt"/>
                          <a:ea typeface="+mn-ea"/>
                          <a:cs typeface="+mn-cs"/>
                        </a:rPr>
                        <a:t>with</a:t>
                      </a:r>
                      <a:r>
                        <a:rPr lang="fr-BE" sz="1100" b="0" kern="1200" dirty="0">
                          <a:solidFill>
                            <a:srgbClr val="313F48"/>
                          </a:solidFill>
                          <a:effectLst/>
                          <a:latin typeface="+mn-lt"/>
                          <a:ea typeface="+mn-ea"/>
                          <a:cs typeface="+mn-cs"/>
                        </a:rPr>
                        <a:t> </a:t>
                      </a:r>
                      <a:r>
                        <a:rPr lang="fr-BE" sz="1100" b="0" kern="1200" dirty="0" err="1">
                          <a:solidFill>
                            <a:srgbClr val="313F48"/>
                          </a:solidFill>
                          <a:effectLst/>
                          <a:latin typeface="+mn-lt"/>
                          <a:ea typeface="+mn-ea"/>
                          <a:cs typeface="+mn-cs"/>
                        </a:rPr>
                        <a:t>almond</a:t>
                      </a:r>
                      <a:r>
                        <a:rPr lang="fr-BE" sz="1100" b="0" kern="1200" dirty="0">
                          <a:solidFill>
                            <a:srgbClr val="313F48"/>
                          </a:solidFill>
                          <a:effectLst/>
                          <a:latin typeface="+mn-lt"/>
                          <a:ea typeface="+mn-ea"/>
                          <a:cs typeface="+mn-cs"/>
                        </a:rPr>
                        <a:t> </a:t>
                      </a:r>
                      <a:r>
                        <a:rPr lang="fr-BE" sz="1100" b="0" kern="1200" dirty="0" err="1">
                          <a:solidFill>
                            <a:srgbClr val="313F48"/>
                          </a:solidFill>
                          <a:effectLst/>
                          <a:latin typeface="+mn-lt"/>
                          <a:ea typeface="+mn-ea"/>
                          <a:cs typeface="+mn-cs"/>
                        </a:rPr>
                        <a:t>milk</a:t>
                      </a:r>
                      <a:r>
                        <a:rPr lang="fr-BE" sz="1100" b="0" kern="1200" dirty="0">
                          <a:solidFill>
                            <a:srgbClr val="313F48"/>
                          </a:solidFill>
                          <a:effectLst/>
                          <a:latin typeface="+mn-lt"/>
                          <a:ea typeface="+mn-ea"/>
                          <a:cs typeface="+mn-cs"/>
                        </a:rPr>
                        <a:t> icecream </a:t>
                      </a:r>
                    </a:p>
                    <a:p>
                      <a:pPr marL="0" algn="l" defTabSz="914400" rtl="0" eaLnBrk="1" latinLnBrk="0" hangingPunct="1">
                        <a:lnSpc>
                          <a:spcPct val="100000"/>
                        </a:lnSpc>
                        <a:spcAft>
                          <a:spcPts val="0"/>
                        </a:spcAft>
                      </a:pPr>
                      <a:endParaRPr lang="fr-BE" sz="1100" b="0" kern="1200" dirty="0">
                        <a:solidFill>
                          <a:srgbClr val="313F48"/>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600"/>
                        </a:lnSpc>
                      </a:pPr>
                      <a:r>
                        <a:rPr lang="fr-FR" sz="1100" b="0" dirty="0">
                          <a:solidFill>
                            <a:srgbClr val="313F48"/>
                          </a:solidFill>
                          <a:latin typeface="+mn-lt"/>
                        </a:rPr>
                        <a:t>10,00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2848245"/>
                  </a:ext>
                </a:extLst>
              </a:tr>
              <a:tr h="393405">
                <a:tc>
                  <a:txBody>
                    <a:bodyPr/>
                    <a:lstStyle/>
                    <a:p>
                      <a:pPr algn="l"/>
                      <a:endParaRPr lang="fr-FR" sz="1100" b="0" dirty="0">
                        <a:solidFill>
                          <a:srgbClr val="313F48"/>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spcAft>
                          <a:spcPts val="0"/>
                        </a:spcAft>
                      </a:pPr>
                      <a:r>
                        <a:rPr lang="fr-BE" sz="1100" b="1" kern="1200" dirty="0">
                          <a:solidFill>
                            <a:srgbClr val="313F48"/>
                          </a:solidFill>
                          <a:effectLst/>
                          <a:latin typeface="+mn-lt"/>
                          <a:ea typeface="+mn-ea"/>
                          <a:cs typeface="+mn-cs"/>
                        </a:rPr>
                        <a:t>Crème brûlée catalane</a:t>
                      </a:r>
                    </a:p>
                    <a:p>
                      <a:pPr marL="0" algn="l" defTabSz="914400" rtl="0" eaLnBrk="1" latinLnBrk="0" hangingPunct="1">
                        <a:lnSpc>
                          <a:spcPct val="100000"/>
                        </a:lnSpc>
                        <a:spcAft>
                          <a:spcPts val="0"/>
                        </a:spcAft>
                      </a:pPr>
                      <a:r>
                        <a:rPr lang="fr-BE" sz="1100" b="0" kern="1200" dirty="0" err="1">
                          <a:solidFill>
                            <a:srgbClr val="313F48"/>
                          </a:solidFill>
                          <a:effectLst/>
                          <a:latin typeface="+mn-lt"/>
                          <a:ea typeface="+mn-ea"/>
                          <a:cs typeface="+mn-cs"/>
                        </a:rPr>
                        <a:t>Catalaanse</a:t>
                      </a:r>
                      <a:r>
                        <a:rPr lang="fr-BE" sz="1100" b="0" kern="1200" dirty="0">
                          <a:solidFill>
                            <a:srgbClr val="313F48"/>
                          </a:solidFill>
                          <a:effectLst/>
                          <a:latin typeface="+mn-lt"/>
                          <a:ea typeface="+mn-ea"/>
                          <a:cs typeface="+mn-cs"/>
                        </a:rPr>
                        <a:t> crème brûlée</a:t>
                      </a:r>
                    </a:p>
                    <a:p>
                      <a:pPr marL="0" algn="l" defTabSz="914400" rtl="0" eaLnBrk="1" latinLnBrk="0" hangingPunct="1">
                        <a:lnSpc>
                          <a:spcPct val="100000"/>
                        </a:lnSpc>
                        <a:spcAft>
                          <a:spcPts val="0"/>
                        </a:spcAft>
                      </a:pPr>
                      <a:r>
                        <a:rPr lang="fr-BE" sz="1100" b="0" kern="1200" dirty="0">
                          <a:solidFill>
                            <a:srgbClr val="313F48"/>
                          </a:solidFill>
                          <a:effectLst/>
                          <a:latin typeface="+mn-lt"/>
                          <a:ea typeface="+mn-ea"/>
                          <a:cs typeface="+mn-cs"/>
                        </a:rPr>
                        <a:t>Catalan crème brûlée</a:t>
                      </a:r>
                    </a:p>
                    <a:p>
                      <a:pPr marL="0" algn="l" defTabSz="914400" rtl="0" eaLnBrk="1" latinLnBrk="0" hangingPunct="1">
                        <a:lnSpc>
                          <a:spcPct val="100000"/>
                        </a:lnSpc>
                        <a:spcAft>
                          <a:spcPts val="0"/>
                        </a:spcAft>
                      </a:pPr>
                      <a:endParaRPr lang="fr-BE" sz="1100" b="0" kern="1200" dirty="0">
                        <a:solidFill>
                          <a:srgbClr val="313F48"/>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600"/>
                        </a:lnSpc>
                      </a:pPr>
                      <a:r>
                        <a:rPr lang="fr-FR" sz="1100" b="0" dirty="0">
                          <a:solidFill>
                            <a:srgbClr val="313F48"/>
                          </a:solidFill>
                          <a:latin typeface="+mn-lt"/>
                        </a:rPr>
                        <a:t>10,00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62404085"/>
                  </a:ext>
                </a:extLst>
              </a:tr>
              <a:tr h="732743">
                <a:tc>
                  <a:txBody>
                    <a:bodyPr/>
                    <a:lstStyle/>
                    <a:p>
                      <a:pPr algn="l"/>
                      <a:endParaRPr lang="fr-FR" sz="1100" b="0" dirty="0">
                        <a:solidFill>
                          <a:srgbClr val="313F48"/>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spcAft>
                          <a:spcPts val="0"/>
                        </a:spcAft>
                      </a:pPr>
                      <a:r>
                        <a:rPr lang="fr-BE" sz="1100" b="1" kern="1200" dirty="0">
                          <a:solidFill>
                            <a:srgbClr val="313F48"/>
                          </a:solidFill>
                          <a:effectLst/>
                          <a:latin typeface="+mn-lt"/>
                          <a:ea typeface="+mn-ea"/>
                          <a:cs typeface="+mn-cs"/>
                        </a:rPr>
                        <a:t>Butte du lion glacée, mandarine napoléon</a:t>
                      </a:r>
                    </a:p>
                    <a:p>
                      <a:pPr marL="0" algn="l" defTabSz="914400" rtl="0" eaLnBrk="1" latinLnBrk="0" hangingPunct="1">
                        <a:lnSpc>
                          <a:spcPct val="100000"/>
                        </a:lnSpc>
                        <a:spcAft>
                          <a:spcPts val="0"/>
                        </a:spcAft>
                      </a:pPr>
                      <a:r>
                        <a:rPr lang="fr-BE" sz="1100" b="0" kern="1200" dirty="0" err="1">
                          <a:solidFill>
                            <a:srgbClr val="313F48"/>
                          </a:solidFill>
                          <a:effectLst/>
                          <a:latin typeface="+mn-lt"/>
                          <a:ea typeface="+mn-ea"/>
                          <a:cs typeface="+mn-cs"/>
                        </a:rPr>
                        <a:t>Ijs</a:t>
                      </a:r>
                      <a:r>
                        <a:rPr lang="fr-BE" sz="1100" b="0" kern="1200" dirty="0">
                          <a:solidFill>
                            <a:srgbClr val="313F48"/>
                          </a:solidFill>
                          <a:effectLst/>
                          <a:latin typeface="+mn-lt"/>
                          <a:ea typeface="+mn-ea"/>
                          <a:cs typeface="+mn-cs"/>
                        </a:rPr>
                        <a:t> </a:t>
                      </a:r>
                      <a:r>
                        <a:rPr lang="fr-BE" sz="1100" b="0" kern="1200" dirty="0" err="1">
                          <a:solidFill>
                            <a:srgbClr val="313F48"/>
                          </a:solidFill>
                          <a:effectLst/>
                          <a:latin typeface="+mn-lt"/>
                          <a:ea typeface="+mn-ea"/>
                          <a:cs typeface="+mn-cs"/>
                        </a:rPr>
                        <a:t>heuvel</a:t>
                      </a:r>
                      <a:r>
                        <a:rPr lang="fr-BE" sz="1100" b="0" kern="1200" dirty="0">
                          <a:solidFill>
                            <a:srgbClr val="313F48"/>
                          </a:solidFill>
                          <a:effectLst/>
                          <a:latin typeface="+mn-lt"/>
                          <a:ea typeface="+mn-ea"/>
                          <a:cs typeface="+mn-cs"/>
                        </a:rPr>
                        <a:t> van de </a:t>
                      </a:r>
                      <a:r>
                        <a:rPr lang="fr-BE" sz="1100" b="0" kern="1200" dirty="0" err="1">
                          <a:solidFill>
                            <a:srgbClr val="313F48"/>
                          </a:solidFill>
                          <a:effectLst/>
                          <a:latin typeface="+mn-lt"/>
                          <a:ea typeface="+mn-ea"/>
                          <a:cs typeface="+mn-cs"/>
                        </a:rPr>
                        <a:t>Leeuw</a:t>
                      </a:r>
                      <a:r>
                        <a:rPr lang="fr-BE" sz="1100" b="0" kern="1200" dirty="0">
                          <a:solidFill>
                            <a:srgbClr val="313F48"/>
                          </a:solidFill>
                          <a:effectLst/>
                          <a:latin typeface="+mn-lt"/>
                          <a:ea typeface="+mn-ea"/>
                          <a:cs typeface="+mn-cs"/>
                        </a:rPr>
                        <a:t> op Waterloo, Mandarine Napoléon </a:t>
                      </a:r>
                    </a:p>
                    <a:p>
                      <a:pPr marL="0" algn="l" defTabSz="914400" rtl="0" eaLnBrk="1" latinLnBrk="0" hangingPunct="1">
                        <a:lnSpc>
                          <a:spcPct val="100000"/>
                        </a:lnSpc>
                        <a:spcAft>
                          <a:spcPts val="0"/>
                        </a:spcAft>
                      </a:pPr>
                      <a:r>
                        <a:rPr lang="fr-BE" sz="1100" b="0" kern="1200" dirty="0" err="1">
                          <a:solidFill>
                            <a:srgbClr val="313F48"/>
                          </a:solidFill>
                          <a:effectLst/>
                          <a:latin typeface="+mn-lt"/>
                          <a:ea typeface="+mn-ea"/>
                          <a:cs typeface="+mn-cs"/>
                        </a:rPr>
                        <a:t>Iced</a:t>
                      </a:r>
                      <a:r>
                        <a:rPr lang="fr-BE" sz="1100" b="0" kern="1200" dirty="0">
                          <a:solidFill>
                            <a:srgbClr val="313F48"/>
                          </a:solidFill>
                          <a:effectLst/>
                          <a:latin typeface="+mn-lt"/>
                          <a:ea typeface="+mn-ea"/>
                          <a:cs typeface="+mn-cs"/>
                        </a:rPr>
                        <a:t> « Butte du Lion », Mandarine Napoléon </a:t>
                      </a:r>
                    </a:p>
                    <a:p>
                      <a:pPr marL="0" algn="l" defTabSz="914400" rtl="0" eaLnBrk="1" latinLnBrk="0" hangingPunct="1">
                        <a:lnSpc>
                          <a:spcPct val="100000"/>
                        </a:lnSpc>
                        <a:spcAft>
                          <a:spcPts val="0"/>
                        </a:spcAft>
                      </a:pPr>
                      <a:endParaRPr lang="fr-BE" sz="1100" b="0" kern="1200" dirty="0">
                        <a:solidFill>
                          <a:srgbClr val="313F48"/>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600"/>
                        </a:lnSpc>
                      </a:pPr>
                      <a:r>
                        <a:rPr lang="fr-FR" sz="1100" b="0" dirty="0">
                          <a:solidFill>
                            <a:srgbClr val="313F48"/>
                          </a:solidFill>
                          <a:latin typeface="+mn-lt"/>
                        </a:rPr>
                        <a:t>10,00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799806">
                <a:tc>
                  <a:txBody>
                    <a:bodyPr/>
                    <a:lstStyle/>
                    <a:p>
                      <a:pPr marL="0" algn="l" defTabSz="914400" rtl="0" eaLnBrk="1" latinLnBrk="0" hangingPunct="1">
                        <a:lnSpc>
                          <a:spcPts val="1600"/>
                        </a:lnSpc>
                        <a:spcAft>
                          <a:spcPts val="0"/>
                        </a:spcAft>
                      </a:pPr>
                      <a:endParaRPr lang="fr-FR" sz="1100" b="0" kern="1200" dirty="0">
                        <a:solidFill>
                          <a:srgbClr val="313F48"/>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fr-BE" sz="1100" b="1" i="0" u="none" strike="noStrike" kern="1200" cap="none" spc="0" normalizeH="0" baseline="0" noProof="0" dirty="0">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Moelleux au chocolat et son cœur framboise, glace vanille </a:t>
                      </a:r>
                      <a:br>
                        <a:rPr kumimoji="0" lang="fr-BE" sz="1100" b="1" i="0" u="none" strike="noStrike" kern="1200" cap="none" spc="0" normalizeH="0" baseline="0" noProof="0" dirty="0">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fr-BE" sz="1100" b="0" i="0" u="none" strike="noStrike" kern="1200" cap="none" spc="0" normalizeH="0" baseline="0" noProof="0" dirty="0" err="1">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Smeuïge</a:t>
                      </a:r>
                      <a:r>
                        <a:rPr kumimoji="0" lang="fr-BE" sz="1100" b="0" i="0" u="none" strike="noStrike" kern="1200" cap="none" spc="0" normalizeH="0" baseline="0" noProof="0" dirty="0">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BE" sz="1100" b="0" i="0" u="none" strike="noStrike" kern="1200" cap="none" spc="0" normalizeH="0" baseline="0" noProof="0" dirty="0" err="1">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chocolade</a:t>
                      </a:r>
                      <a:r>
                        <a:rPr kumimoji="0" lang="fr-BE" sz="1100" b="0" i="0" u="none" strike="noStrike" kern="1200" cap="none" spc="0" normalizeH="0" baseline="0" noProof="0" dirty="0">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BE" sz="1100" b="0" i="0" u="none" strike="noStrike" kern="1200" cap="none" spc="0" normalizeH="0" baseline="0" noProof="0" dirty="0" err="1">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verfijning</a:t>
                      </a:r>
                      <a:r>
                        <a:rPr kumimoji="0" lang="fr-BE" sz="1100" b="0" i="0" u="none" strike="noStrike" kern="1200" cap="none" spc="0" normalizeH="0" baseline="0" noProof="0" dirty="0">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 met </a:t>
                      </a:r>
                      <a:r>
                        <a:rPr kumimoji="0" lang="fr-BE" sz="1100" b="0" i="0" u="none" strike="noStrike" kern="1200" cap="none" spc="0" normalizeH="0" baseline="0" noProof="0" dirty="0" err="1">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een</a:t>
                      </a:r>
                      <a:r>
                        <a:rPr kumimoji="0" lang="fr-BE" sz="1100" b="0" i="0" u="none" strike="noStrike" kern="1200" cap="none" spc="0" normalizeH="0" baseline="0" noProof="0" dirty="0">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BE" sz="1100" b="0" i="0" u="none" strike="noStrike" kern="1200" cap="none" spc="0" normalizeH="0" baseline="0" noProof="0" dirty="0" err="1">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framboos</a:t>
                      </a:r>
                      <a:r>
                        <a:rPr kumimoji="0" lang="fr-BE" sz="1100" b="0" i="0" u="none" strike="noStrike" kern="1200" cap="none" spc="0" normalizeH="0" baseline="0" noProof="0" dirty="0">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BE" sz="1100" b="0" i="0" u="none" strike="noStrike" kern="1200" cap="none" spc="0" normalizeH="0" baseline="0" noProof="0" dirty="0" err="1">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hartje</a:t>
                      </a:r>
                      <a:r>
                        <a:rPr kumimoji="0" lang="fr-BE" sz="1100" b="0" i="0" u="none" strike="noStrike" kern="1200" cap="none" spc="0" normalizeH="0" baseline="0" noProof="0" dirty="0">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 vanille-</a:t>
                      </a:r>
                      <a:r>
                        <a:rPr kumimoji="0" lang="fr-BE" sz="1100" b="0" i="0" u="none" strike="noStrike" kern="1200" cap="none" spc="0" normalizeH="0" baseline="0" noProof="0" dirty="0" err="1">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ijs</a:t>
                      </a:r>
                      <a:r>
                        <a:rPr kumimoji="0" lang="fr-BE" sz="1100" b="0" i="0" u="none" strike="noStrike" kern="1200" cap="none" spc="0" normalizeH="0" baseline="0" noProof="0" dirty="0">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
                      </a:r>
                      <a:br>
                        <a:rPr kumimoji="0" lang="fr-BE" sz="1100" b="0" i="0" u="none" strike="noStrike" kern="1200" cap="none" spc="0" normalizeH="0" baseline="0" noProof="0" dirty="0">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fr-BE" sz="1100" b="0" i="0" u="none" strike="noStrike" kern="1200" cap="none" spc="0" normalizeH="0" baseline="0" noProof="0" dirty="0">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Succulent </a:t>
                      </a:r>
                      <a:r>
                        <a:rPr kumimoji="0" lang="fr-BE" sz="1100" b="0" i="0" u="none" strike="noStrike" kern="1200" cap="none" spc="0" normalizeH="0" baseline="0" noProof="0" dirty="0" err="1">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dark</a:t>
                      </a:r>
                      <a:r>
                        <a:rPr kumimoji="0" lang="fr-BE" sz="1100" b="0" i="0" u="none" strike="noStrike" kern="1200" cap="none" spc="0" normalizeH="0" baseline="0" noProof="0" dirty="0">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BE" sz="1100" b="0" i="0" u="none" strike="noStrike" kern="1200" cap="none" spc="0" normalizeH="0" baseline="0" noProof="0" dirty="0" err="1">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chocolate</a:t>
                      </a:r>
                      <a:r>
                        <a:rPr kumimoji="0" lang="fr-BE" sz="1100" b="0" i="0" u="none" strike="noStrike" kern="1200" cap="none" spc="0" normalizeH="0" baseline="0" noProof="0" dirty="0">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BE" sz="1100" b="0" i="0" u="none" strike="noStrike" kern="1200" cap="none" spc="0" normalizeH="0" baseline="0" noProof="0" dirty="0" err="1">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melt</a:t>
                      </a:r>
                      <a:r>
                        <a:rPr kumimoji="0" lang="fr-BE" sz="1100" b="0" i="0" u="none" strike="noStrike" kern="1200" cap="none" spc="0" normalizeH="0" baseline="0" noProof="0" dirty="0">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BE" sz="1100" b="0" i="0" u="none" strike="noStrike" kern="1200" cap="none" spc="0" normalizeH="0" baseline="0" noProof="0" dirty="0" err="1">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with</a:t>
                      </a:r>
                      <a:r>
                        <a:rPr kumimoji="0" lang="fr-BE" sz="1100" b="0" i="0" u="none" strike="noStrike" kern="1200" cap="none" spc="0" normalizeH="0" baseline="0" noProof="0" dirty="0">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 a </a:t>
                      </a:r>
                      <a:r>
                        <a:rPr kumimoji="0" lang="fr-BE" sz="1100" b="0" i="0" u="none" strike="noStrike" kern="1200" cap="none" spc="0" normalizeH="0" baseline="0" noProof="0" dirty="0" err="1">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raspberry</a:t>
                      </a:r>
                      <a:r>
                        <a:rPr kumimoji="0" lang="fr-BE" sz="1100" b="0" i="0" u="none" strike="noStrike" kern="1200" cap="none" spc="0" normalizeH="0" baseline="0" noProof="0" dirty="0">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BE" sz="1100" b="0" i="0" u="none" strike="noStrike" kern="1200" cap="none" spc="0" normalizeH="0" baseline="0" noProof="0" dirty="0" err="1">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heart</a:t>
                      </a:r>
                      <a:r>
                        <a:rPr kumimoji="0" lang="fr-BE" sz="1100" b="0" i="0" u="none" strike="noStrike" kern="1200" cap="none" spc="0" normalizeH="0" baseline="0" noProof="0" dirty="0">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BE" sz="1100" b="0" i="0" u="none" strike="noStrike" kern="1200" cap="none" spc="0" normalizeH="0" baseline="0" noProof="0" dirty="0" err="1">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vanilla</a:t>
                      </a:r>
                      <a:r>
                        <a:rPr kumimoji="0" lang="fr-BE" sz="1100" b="0" i="0" u="none" strike="noStrike" kern="1200" cap="none" spc="0" normalizeH="0" baseline="0" noProof="0" dirty="0">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BE" sz="1100" b="0" i="0" u="none" strike="noStrike" kern="1200" cap="none" spc="0" normalizeH="0" baseline="0" noProof="0" dirty="0" err="1">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ice</a:t>
                      </a:r>
                      <a:r>
                        <a:rPr kumimoji="0" lang="fr-BE" sz="1100" b="0" i="0" u="none" strike="noStrike" kern="1200" cap="none" spc="0" normalizeH="0" baseline="0" noProof="0" dirty="0">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BE" sz="1100" b="0" i="0" u="none" strike="noStrike" kern="1200" cap="none" spc="0" normalizeH="0" baseline="0" noProof="0" dirty="0" err="1">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rPr>
                        <a:t>cream</a:t>
                      </a:r>
                      <a:endParaRPr kumimoji="0" lang="fr-BE" sz="1100" b="0" i="0" u="none" strike="noStrike" kern="1200" cap="none" spc="0" normalizeH="0" baseline="0" noProof="0" dirty="0">
                        <a:ln>
                          <a:noFill/>
                        </a:ln>
                        <a:solidFill>
                          <a:srgbClr val="313F48"/>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fr-FR" sz="1100" b="0" dirty="0">
                          <a:solidFill>
                            <a:srgbClr val="313F48"/>
                          </a:solidFill>
                          <a:latin typeface="+mn-lt"/>
                        </a:rPr>
                        <a:t>10,00</a:t>
                      </a:r>
                    </a:p>
                    <a:p>
                      <a:pPr marL="0" marR="0" lvl="0" indent="0" algn="ctr" defTabSz="914400" rtl="0" eaLnBrk="1" fontAlgn="auto" latinLnBrk="0" hangingPunct="1">
                        <a:lnSpc>
                          <a:spcPts val="1600"/>
                        </a:lnSpc>
                        <a:spcBef>
                          <a:spcPts val="0"/>
                        </a:spcBef>
                        <a:spcAft>
                          <a:spcPts val="0"/>
                        </a:spcAft>
                        <a:buClrTx/>
                        <a:buSzTx/>
                        <a:buFontTx/>
                        <a:buNone/>
                        <a:tabLst/>
                        <a:defRPr/>
                      </a:pPr>
                      <a:r>
                        <a:rPr lang="fr-FR" sz="1100" b="0" dirty="0">
                          <a:solidFill>
                            <a:srgbClr val="313F48"/>
                          </a:solidFill>
                          <a:latin typeface="+mn-lt"/>
                        </a:rPr>
                        <a:t/>
                      </a:r>
                      <a:br>
                        <a:rPr lang="fr-FR" sz="1100" b="0" dirty="0">
                          <a:solidFill>
                            <a:srgbClr val="313F48"/>
                          </a:solidFill>
                          <a:latin typeface="+mn-lt"/>
                        </a:rPr>
                      </a:br>
                      <a:r>
                        <a:rPr lang="fr-FR" sz="1100" b="0" dirty="0">
                          <a:solidFill>
                            <a:srgbClr val="313F48"/>
                          </a:solidFill>
                          <a:latin typeface="+mn-lt"/>
                        </a:rPr>
                        <a:t/>
                      </a:r>
                      <a:br>
                        <a:rPr lang="fr-FR" sz="1100" b="0" dirty="0">
                          <a:solidFill>
                            <a:srgbClr val="313F48"/>
                          </a:solidFill>
                          <a:latin typeface="+mn-lt"/>
                        </a:rPr>
                      </a:br>
                      <a:endParaRPr lang="fr-FR" sz="1100" b="0" dirty="0">
                        <a:solidFill>
                          <a:srgbClr val="313F48"/>
                        </a:solidFill>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pic>
        <p:nvPicPr>
          <p:cNvPr id="44" name="Image 12" descr="Une image contenant dessin&#10;&#10;Description générée automatiquement">
            <a:extLst>
              <a:ext uri="{FF2B5EF4-FFF2-40B4-BE49-F238E27FC236}">
                <a16:creationId xmlns:a16="http://schemas.microsoft.com/office/drawing/2014/main" xmlns="" id="{045C5DF4-9B65-4A3F-BBF8-4B62946C5753}"/>
              </a:ext>
            </a:extLst>
          </p:cNvPr>
          <p:cNvPicPr>
            <a:picLocks noChangeAspect="1"/>
          </p:cNvPicPr>
          <p:nvPr/>
        </p:nvPicPr>
        <p:blipFill>
          <a:blip r:embed="rId5"/>
          <a:stretch>
            <a:fillRect/>
          </a:stretch>
        </p:blipFill>
        <p:spPr>
          <a:xfrm>
            <a:off x="8254075" y="4446504"/>
            <a:ext cx="533651" cy="108756"/>
          </a:xfrm>
          <a:prstGeom prst="rect">
            <a:avLst/>
          </a:prstGeom>
        </p:spPr>
      </p:pic>
      <p:pic>
        <p:nvPicPr>
          <p:cNvPr id="45" name="Image 11" descr="Une image contenant animal, oiseau&#10;&#10;Description générée automatiquement">
            <a:extLst>
              <a:ext uri="{FF2B5EF4-FFF2-40B4-BE49-F238E27FC236}">
                <a16:creationId xmlns:a16="http://schemas.microsoft.com/office/drawing/2014/main" xmlns="" id="{D73B02DF-E173-4F53-979A-617379BDDB26}"/>
              </a:ext>
            </a:extLst>
          </p:cNvPr>
          <p:cNvPicPr>
            <a:picLocks noChangeAspect="1"/>
          </p:cNvPicPr>
          <p:nvPr/>
        </p:nvPicPr>
        <p:blipFill>
          <a:blip r:embed="rId3"/>
          <a:stretch>
            <a:fillRect/>
          </a:stretch>
        </p:blipFill>
        <p:spPr>
          <a:xfrm>
            <a:off x="9745060" y="1115576"/>
            <a:ext cx="255226" cy="312840"/>
          </a:xfrm>
          <a:prstGeom prst="rect">
            <a:avLst/>
          </a:prstGeom>
        </p:spPr>
      </p:pic>
      <p:pic>
        <p:nvPicPr>
          <p:cNvPr id="46" name="Image 11" descr="Une image contenant animal, oiseau&#10;&#10;Description générée automatiquement">
            <a:extLst>
              <a:ext uri="{FF2B5EF4-FFF2-40B4-BE49-F238E27FC236}">
                <a16:creationId xmlns:a16="http://schemas.microsoft.com/office/drawing/2014/main" xmlns="" id="{012EFE4B-12CD-4CAC-A4C6-361DAE6D65F0}"/>
              </a:ext>
            </a:extLst>
          </p:cNvPr>
          <p:cNvPicPr>
            <a:picLocks noChangeAspect="1"/>
          </p:cNvPicPr>
          <p:nvPr/>
        </p:nvPicPr>
        <p:blipFill>
          <a:blip r:embed="rId3"/>
          <a:stretch>
            <a:fillRect/>
          </a:stretch>
        </p:blipFill>
        <p:spPr>
          <a:xfrm>
            <a:off x="10904359" y="1115576"/>
            <a:ext cx="255226" cy="312840"/>
          </a:xfrm>
          <a:prstGeom prst="rect">
            <a:avLst/>
          </a:prstGeom>
        </p:spPr>
      </p:pic>
      <p:pic>
        <p:nvPicPr>
          <p:cNvPr id="47" name="Image 11" descr="Une image contenant animal, oiseau&#10;&#10;Description générée automatiquement">
            <a:extLst>
              <a:ext uri="{FF2B5EF4-FFF2-40B4-BE49-F238E27FC236}">
                <a16:creationId xmlns:a16="http://schemas.microsoft.com/office/drawing/2014/main" xmlns="" id="{D6BDA623-DFA9-4D97-9E3E-DB99FCF54F70}"/>
              </a:ext>
            </a:extLst>
          </p:cNvPr>
          <p:cNvPicPr>
            <a:picLocks noChangeAspect="1"/>
          </p:cNvPicPr>
          <p:nvPr/>
        </p:nvPicPr>
        <p:blipFill>
          <a:blip r:embed="rId3"/>
          <a:stretch>
            <a:fillRect/>
          </a:stretch>
        </p:blipFill>
        <p:spPr>
          <a:xfrm>
            <a:off x="9617447" y="3705468"/>
            <a:ext cx="255226" cy="312840"/>
          </a:xfrm>
          <a:prstGeom prst="rect">
            <a:avLst/>
          </a:prstGeom>
        </p:spPr>
      </p:pic>
      <p:pic>
        <p:nvPicPr>
          <p:cNvPr id="48" name="Image 11" descr="Une image contenant animal, oiseau&#10;&#10;Description générée automatiquement">
            <a:extLst>
              <a:ext uri="{FF2B5EF4-FFF2-40B4-BE49-F238E27FC236}">
                <a16:creationId xmlns:a16="http://schemas.microsoft.com/office/drawing/2014/main" xmlns="" id="{AE53A59E-05D9-4FCE-9A9E-4A2544544F20}"/>
              </a:ext>
            </a:extLst>
          </p:cNvPr>
          <p:cNvPicPr>
            <a:picLocks noChangeAspect="1"/>
          </p:cNvPicPr>
          <p:nvPr/>
        </p:nvPicPr>
        <p:blipFill>
          <a:blip r:embed="rId3"/>
          <a:stretch>
            <a:fillRect/>
          </a:stretch>
        </p:blipFill>
        <p:spPr>
          <a:xfrm>
            <a:off x="11132579" y="3705468"/>
            <a:ext cx="255226" cy="312840"/>
          </a:xfrm>
          <a:prstGeom prst="rect">
            <a:avLst/>
          </a:prstGeom>
        </p:spPr>
      </p:pic>
      <p:pic>
        <p:nvPicPr>
          <p:cNvPr id="49" name="Image 11" descr="Une image contenant animal, oiseau&#10;&#10;Description générée automatiquement">
            <a:extLst>
              <a:ext uri="{FF2B5EF4-FFF2-40B4-BE49-F238E27FC236}">
                <a16:creationId xmlns:a16="http://schemas.microsoft.com/office/drawing/2014/main" xmlns="" id="{2C23D2E1-EADE-49BE-B6C7-127A8B8DE21D}"/>
              </a:ext>
            </a:extLst>
          </p:cNvPr>
          <p:cNvPicPr>
            <a:picLocks noChangeAspect="1"/>
          </p:cNvPicPr>
          <p:nvPr/>
        </p:nvPicPr>
        <p:blipFill>
          <a:blip r:embed="rId3"/>
          <a:stretch>
            <a:fillRect/>
          </a:stretch>
        </p:blipFill>
        <p:spPr>
          <a:xfrm>
            <a:off x="9681198" y="6719014"/>
            <a:ext cx="255226" cy="312840"/>
          </a:xfrm>
          <a:prstGeom prst="rect">
            <a:avLst/>
          </a:prstGeom>
        </p:spPr>
      </p:pic>
      <p:pic>
        <p:nvPicPr>
          <p:cNvPr id="50" name="Image 11" descr="Une image contenant animal, oiseau&#10;&#10;Description générée automatiquement">
            <a:extLst>
              <a:ext uri="{FF2B5EF4-FFF2-40B4-BE49-F238E27FC236}">
                <a16:creationId xmlns:a16="http://schemas.microsoft.com/office/drawing/2014/main" xmlns="" id="{C5C38BD0-23E6-4BBA-90BF-A6DBEC03484F}"/>
              </a:ext>
            </a:extLst>
          </p:cNvPr>
          <p:cNvPicPr>
            <a:picLocks noChangeAspect="1"/>
          </p:cNvPicPr>
          <p:nvPr/>
        </p:nvPicPr>
        <p:blipFill>
          <a:blip r:embed="rId3"/>
          <a:stretch>
            <a:fillRect/>
          </a:stretch>
        </p:blipFill>
        <p:spPr>
          <a:xfrm>
            <a:off x="11648652" y="6719014"/>
            <a:ext cx="255226" cy="312840"/>
          </a:xfrm>
          <a:prstGeom prst="rect">
            <a:avLst/>
          </a:prstGeom>
        </p:spPr>
      </p:pic>
    </p:spTree>
    <p:extLst>
      <p:ext uri="{BB962C8B-B14F-4D97-AF65-F5344CB8AC3E}">
        <p14:creationId xmlns:p14="http://schemas.microsoft.com/office/powerpoint/2010/main" val="4195071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67596DF6-4A7F-4D51-877A-C8599B78A598}"/>
              </a:ext>
            </a:extLst>
          </p:cNvPr>
          <p:cNvSpPr/>
          <p:nvPr/>
        </p:nvSpPr>
        <p:spPr>
          <a:xfrm>
            <a:off x="7559675" y="1010221"/>
            <a:ext cx="7559675" cy="10100073"/>
          </a:xfrm>
          <a:prstGeom prst="rect">
            <a:avLst/>
          </a:prstGeom>
        </p:spPr>
        <p:txBody>
          <a:bodyPr>
            <a:spAutoFit/>
          </a:bodyPr>
          <a:lstStyle/>
          <a:p>
            <a:pPr algn="ctr">
              <a:spcAft>
                <a:spcPts val="0"/>
              </a:spcAft>
            </a:pPr>
            <a:r>
              <a:rPr lang="nl-BE" sz="2000" dirty="0">
                <a:solidFill>
                  <a:srgbClr val="313F48"/>
                </a:solidFill>
                <a:latin typeface="+mj-lt"/>
                <a:ea typeface="Times New Roman" panose="02020603050405020304" pitchFamily="18" charset="0"/>
              </a:rPr>
              <a:t>MENU DE SAISON         SEIZOEN MENU</a:t>
            </a:r>
            <a:r>
              <a:rPr lang="nl-BE" sz="2000" dirty="0">
                <a:solidFill>
                  <a:srgbClr val="313F48"/>
                </a:solidFill>
                <a:ea typeface="Times New Roman" panose="02020603050405020304" pitchFamily="18" charset="0"/>
              </a:rPr>
              <a:t>        </a:t>
            </a:r>
            <a:r>
              <a:rPr lang="nl-BE" sz="2000" dirty="0">
                <a:solidFill>
                  <a:srgbClr val="313F48"/>
                </a:solidFill>
                <a:latin typeface="+mj-lt"/>
                <a:ea typeface="Times New Roman" panose="02020603050405020304" pitchFamily="18" charset="0"/>
              </a:rPr>
              <a:t>SEASONAL MENU </a:t>
            </a:r>
            <a:endParaRPr lang="fr-BE" sz="2000" dirty="0">
              <a:solidFill>
                <a:srgbClr val="313F48"/>
              </a:solidFill>
              <a:latin typeface="+mj-lt"/>
              <a:ea typeface="Times New Roman" panose="02020603050405020304" pitchFamily="18" charset="0"/>
            </a:endParaRPr>
          </a:p>
          <a:p>
            <a:pPr algn="ctr">
              <a:spcAft>
                <a:spcPts val="0"/>
              </a:spcAft>
              <a:tabLst>
                <a:tab pos="5690235" algn="r"/>
              </a:tabLst>
            </a:pPr>
            <a:r>
              <a:rPr lang="fr-BE" sz="1100" dirty="0">
                <a:solidFill>
                  <a:srgbClr val="313F48"/>
                </a:solidFill>
                <a:ea typeface="Times New Roman" panose="02020603050405020304" pitchFamily="18" charset="0"/>
              </a:rPr>
              <a:t> </a:t>
            </a:r>
          </a:p>
          <a:p>
            <a:pPr algn="ctr">
              <a:lnSpc>
                <a:spcPct val="106000"/>
              </a:lnSpc>
              <a:spcAft>
                <a:spcPts val="0"/>
              </a:spcAft>
              <a:tabLst>
                <a:tab pos="8890" algn="l"/>
                <a:tab pos="2809875" algn="ctr"/>
              </a:tabLst>
            </a:pPr>
            <a:r>
              <a:rPr lang="en-US" sz="1100" i="1" dirty="0">
                <a:solidFill>
                  <a:srgbClr val="313F48"/>
                </a:solidFill>
                <a:ea typeface="Times New Roman" panose="02020603050405020304" pitchFamily="18" charset="0"/>
              </a:rPr>
              <a:t> </a:t>
            </a:r>
            <a:endParaRPr lang="fr-BE" sz="1100" dirty="0">
              <a:solidFill>
                <a:srgbClr val="313F48"/>
              </a:solidFill>
              <a:ea typeface="Times New Roman" panose="02020603050405020304" pitchFamily="18" charset="0"/>
            </a:endParaRPr>
          </a:p>
          <a:p>
            <a:pPr algn="ctr">
              <a:spcAft>
                <a:spcPts val="0"/>
              </a:spcAft>
            </a:pPr>
            <a:endParaRPr lang="en-US" sz="1100" dirty="0">
              <a:solidFill>
                <a:srgbClr val="313F48"/>
              </a:solidFill>
              <a:ea typeface="Times New Roman" panose="02020603050405020304" pitchFamily="18" charset="0"/>
            </a:endParaRPr>
          </a:p>
          <a:p>
            <a:pPr algn="ctr">
              <a:spcAft>
                <a:spcPts val="0"/>
              </a:spcAft>
            </a:pPr>
            <a:endParaRPr lang="fr-BE" sz="1200" dirty="0">
              <a:solidFill>
                <a:srgbClr val="313F48"/>
              </a:solidFill>
              <a:ea typeface="Times New Roman" panose="02020603050405020304" pitchFamily="18" charset="0"/>
            </a:endParaRPr>
          </a:p>
          <a:p>
            <a:pPr algn="ctr">
              <a:spcAft>
                <a:spcPts val="0"/>
              </a:spcAft>
            </a:pPr>
            <a:endParaRPr lang="fr-BE" sz="1200" dirty="0">
              <a:solidFill>
                <a:srgbClr val="313F48"/>
              </a:solidFill>
              <a:ea typeface="Times New Roman" panose="02020603050405020304" pitchFamily="18" charset="0"/>
            </a:endParaRPr>
          </a:p>
          <a:p>
            <a:pPr algn="ctr" defTabSz="914400"/>
            <a:r>
              <a:rPr lang="fr-BE" sz="1400" b="1" dirty="0">
                <a:solidFill>
                  <a:srgbClr val="313F48"/>
                </a:solidFill>
              </a:rPr>
              <a:t>Tartare d'asperge fumée, coppa de parme et tête de moine</a:t>
            </a:r>
          </a:p>
          <a:p>
            <a:pPr algn="ctr" defTabSz="914400"/>
            <a:r>
              <a:rPr lang="fr-BE" sz="1200" dirty="0" err="1">
                <a:solidFill>
                  <a:srgbClr val="313F48"/>
                </a:solidFill>
              </a:rPr>
              <a:t>Tartaar</a:t>
            </a:r>
            <a:r>
              <a:rPr lang="fr-BE" sz="1200" dirty="0">
                <a:solidFill>
                  <a:srgbClr val="313F48"/>
                </a:solidFill>
              </a:rPr>
              <a:t> van </a:t>
            </a:r>
            <a:r>
              <a:rPr lang="fr-BE" sz="1200" dirty="0" err="1">
                <a:solidFill>
                  <a:srgbClr val="313F48"/>
                </a:solidFill>
              </a:rPr>
              <a:t>gerookte</a:t>
            </a:r>
            <a:r>
              <a:rPr lang="fr-BE" sz="1200" dirty="0">
                <a:solidFill>
                  <a:srgbClr val="313F48"/>
                </a:solidFill>
              </a:rPr>
              <a:t> asperges, </a:t>
            </a:r>
            <a:r>
              <a:rPr lang="fr-BE" sz="1200" dirty="0" err="1">
                <a:solidFill>
                  <a:srgbClr val="313F48"/>
                </a:solidFill>
              </a:rPr>
              <a:t>parma</a:t>
            </a:r>
            <a:r>
              <a:rPr lang="fr-BE" sz="1200" dirty="0">
                <a:solidFill>
                  <a:srgbClr val="313F48"/>
                </a:solidFill>
              </a:rPr>
              <a:t> coppa en Tête de Moine </a:t>
            </a:r>
            <a:r>
              <a:rPr lang="fr-BE" sz="1200" dirty="0" err="1">
                <a:solidFill>
                  <a:srgbClr val="313F48"/>
                </a:solidFill>
              </a:rPr>
              <a:t>kaas</a:t>
            </a:r>
            <a:endParaRPr lang="fr-BE" sz="1200" dirty="0">
              <a:solidFill>
                <a:srgbClr val="313F48"/>
              </a:solidFill>
            </a:endParaRPr>
          </a:p>
          <a:p>
            <a:pPr algn="ctr" defTabSz="914400"/>
            <a:r>
              <a:rPr lang="fr-BE" sz="1200" dirty="0" err="1">
                <a:solidFill>
                  <a:srgbClr val="313F48"/>
                </a:solidFill>
              </a:rPr>
              <a:t>Smoked</a:t>
            </a:r>
            <a:r>
              <a:rPr lang="fr-BE" sz="1200" dirty="0">
                <a:solidFill>
                  <a:srgbClr val="313F48"/>
                </a:solidFill>
              </a:rPr>
              <a:t> asparagus </a:t>
            </a:r>
            <a:r>
              <a:rPr lang="fr-BE" sz="1200" dirty="0" err="1">
                <a:solidFill>
                  <a:srgbClr val="313F48"/>
                </a:solidFill>
              </a:rPr>
              <a:t>tartar</a:t>
            </a:r>
            <a:r>
              <a:rPr lang="fr-BE" sz="1200" dirty="0">
                <a:solidFill>
                  <a:srgbClr val="313F48"/>
                </a:solidFill>
              </a:rPr>
              <a:t>, </a:t>
            </a:r>
            <a:r>
              <a:rPr lang="fr-BE" sz="1200" dirty="0" err="1">
                <a:solidFill>
                  <a:srgbClr val="313F48"/>
                </a:solidFill>
              </a:rPr>
              <a:t>parma</a:t>
            </a:r>
            <a:r>
              <a:rPr lang="fr-BE" sz="1200" dirty="0">
                <a:solidFill>
                  <a:srgbClr val="313F48"/>
                </a:solidFill>
              </a:rPr>
              <a:t> coppa and Tête de Moine </a:t>
            </a:r>
            <a:r>
              <a:rPr lang="fr-BE" sz="1200" dirty="0" err="1">
                <a:solidFill>
                  <a:srgbClr val="313F48"/>
                </a:solidFill>
              </a:rPr>
              <a:t>cheese</a:t>
            </a:r>
            <a:endParaRPr lang="fr-BE" sz="1200" dirty="0">
              <a:solidFill>
                <a:srgbClr val="313F48"/>
              </a:solidFill>
            </a:endParaRPr>
          </a:p>
          <a:p>
            <a:pPr algn="ctr" defTabSz="914400"/>
            <a:r>
              <a:rPr lang="fr-BE" sz="1400" b="1" dirty="0">
                <a:solidFill>
                  <a:srgbClr val="313F48"/>
                </a:solidFill>
              </a:rPr>
              <a:t/>
            </a:r>
            <a:br>
              <a:rPr lang="fr-BE" sz="1400" b="1" dirty="0">
                <a:solidFill>
                  <a:srgbClr val="313F48"/>
                </a:solidFill>
              </a:rPr>
            </a:br>
            <a:endParaRPr lang="fr-BE" sz="1400" dirty="0">
              <a:solidFill>
                <a:srgbClr val="313F48"/>
              </a:solidFill>
            </a:endParaRPr>
          </a:p>
          <a:p>
            <a:pPr algn="ctr" defTabSz="914400"/>
            <a:r>
              <a:rPr lang="fr-BE" sz="1400" dirty="0">
                <a:solidFill>
                  <a:srgbClr val="313F48"/>
                </a:solidFill>
                <a:ea typeface="Times New Roman" panose="02020603050405020304" pitchFamily="18" charset="0"/>
                <a:cs typeface="Times New Roman" panose="02020603050405020304" pitchFamily="18" charset="0"/>
              </a:rPr>
              <a:t> </a:t>
            </a:r>
            <a:r>
              <a:rPr lang="en-US" sz="1400" dirty="0">
                <a:solidFill>
                  <a:srgbClr val="313F48"/>
                </a:solidFill>
                <a:cs typeface="Times New Roman" panose="02020603050405020304" pitchFamily="18" charset="0"/>
                <a:sym typeface="Wingdings 2" pitchFamily="2" charset="2"/>
              </a:rPr>
              <a:t></a:t>
            </a:r>
            <a:endParaRPr lang="fr-BE" sz="1400" dirty="0">
              <a:solidFill>
                <a:srgbClr val="313F48"/>
              </a:solidFill>
              <a:cs typeface="Times New Roman" panose="02020603050405020304" pitchFamily="18" charset="0"/>
            </a:endParaRPr>
          </a:p>
          <a:p>
            <a:pPr algn="ctr" defTabSz="914400"/>
            <a:endParaRPr lang="fr-BE" sz="1400" dirty="0">
              <a:solidFill>
                <a:srgbClr val="313F48"/>
              </a:solidFill>
            </a:endParaRPr>
          </a:p>
          <a:p>
            <a:pPr algn="ctr" defTabSz="914400"/>
            <a:r>
              <a:rPr lang="fr-BE" sz="1400" b="1" dirty="0" err="1">
                <a:solidFill>
                  <a:srgbClr val="313F48"/>
                </a:solidFill>
              </a:rPr>
              <a:t>Oeuf</a:t>
            </a:r>
            <a:r>
              <a:rPr lang="fr-BE" sz="1400" b="1" dirty="0">
                <a:solidFill>
                  <a:srgbClr val="313F48"/>
                </a:solidFill>
              </a:rPr>
              <a:t> 63° sur </a:t>
            </a:r>
            <a:r>
              <a:rPr lang="fr-BE" sz="1400" b="1" dirty="0" err="1">
                <a:solidFill>
                  <a:srgbClr val="313F48"/>
                </a:solidFill>
              </a:rPr>
              <a:t>portobello</a:t>
            </a:r>
            <a:r>
              <a:rPr lang="fr-BE" sz="1400" b="1" dirty="0">
                <a:solidFill>
                  <a:srgbClr val="313F48"/>
                </a:solidFill>
              </a:rPr>
              <a:t>, espuma de persil et ail </a:t>
            </a:r>
          </a:p>
          <a:p>
            <a:pPr algn="ctr" defTabSz="914400"/>
            <a:r>
              <a:rPr lang="fr-BE" sz="1200" dirty="0">
                <a:solidFill>
                  <a:srgbClr val="313F48"/>
                </a:solidFill>
              </a:rPr>
              <a:t>63° </a:t>
            </a:r>
            <a:r>
              <a:rPr lang="fr-BE" sz="1200" dirty="0" err="1">
                <a:solidFill>
                  <a:srgbClr val="313F48"/>
                </a:solidFill>
              </a:rPr>
              <a:t>ei</a:t>
            </a:r>
            <a:r>
              <a:rPr lang="fr-BE" sz="1200" dirty="0">
                <a:solidFill>
                  <a:srgbClr val="313F48"/>
                </a:solidFill>
              </a:rPr>
              <a:t> op </a:t>
            </a:r>
            <a:r>
              <a:rPr lang="fr-BE" sz="1200" dirty="0" err="1">
                <a:solidFill>
                  <a:srgbClr val="313F48"/>
                </a:solidFill>
              </a:rPr>
              <a:t>portobello</a:t>
            </a:r>
            <a:r>
              <a:rPr lang="fr-BE" sz="1200" dirty="0">
                <a:solidFill>
                  <a:srgbClr val="313F48"/>
                </a:solidFill>
              </a:rPr>
              <a:t> </a:t>
            </a:r>
            <a:r>
              <a:rPr lang="fr-BE" sz="1200" dirty="0" err="1">
                <a:solidFill>
                  <a:srgbClr val="313F48"/>
                </a:solidFill>
              </a:rPr>
              <a:t>paddestoel</a:t>
            </a:r>
            <a:r>
              <a:rPr lang="fr-BE" sz="1200" dirty="0">
                <a:solidFill>
                  <a:srgbClr val="313F48"/>
                </a:solidFill>
              </a:rPr>
              <a:t>, </a:t>
            </a:r>
            <a:r>
              <a:rPr lang="fr-BE" sz="1200" dirty="0" err="1">
                <a:solidFill>
                  <a:srgbClr val="313F48"/>
                </a:solidFill>
              </a:rPr>
              <a:t>peterselie</a:t>
            </a:r>
            <a:r>
              <a:rPr lang="fr-BE" sz="1200" dirty="0">
                <a:solidFill>
                  <a:srgbClr val="313F48"/>
                </a:solidFill>
              </a:rPr>
              <a:t> en </a:t>
            </a:r>
            <a:r>
              <a:rPr lang="fr-BE" sz="1200" dirty="0" err="1">
                <a:solidFill>
                  <a:srgbClr val="313F48"/>
                </a:solidFill>
              </a:rPr>
              <a:t>knoflook</a:t>
            </a:r>
            <a:r>
              <a:rPr lang="fr-BE" sz="1200" dirty="0">
                <a:solidFill>
                  <a:srgbClr val="313F48"/>
                </a:solidFill>
              </a:rPr>
              <a:t> espuma</a:t>
            </a:r>
          </a:p>
          <a:p>
            <a:pPr algn="ctr" defTabSz="914400"/>
            <a:r>
              <a:rPr lang="fr-BE" sz="1200" dirty="0">
                <a:solidFill>
                  <a:srgbClr val="313F48"/>
                </a:solidFill>
              </a:rPr>
              <a:t>63° soft-</a:t>
            </a:r>
            <a:r>
              <a:rPr lang="fr-BE" sz="1200" dirty="0" err="1">
                <a:solidFill>
                  <a:srgbClr val="313F48"/>
                </a:solidFill>
              </a:rPr>
              <a:t>boiled</a:t>
            </a:r>
            <a:r>
              <a:rPr lang="fr-BE" sz="1200" dirty="0">
                <a:solidFill>
                  <a:srgbClr val="313F48"/>
                </a:solidFill>
              </a:rPr>
              <a:t> </a:t>
            </a:r>
            <a:r>
              <a:rPr lang="fr-BE" sz="1200" dirty="0" err="1">
                <a:solidFill>
                  <a:srgbClr val="313F48"/>
                </a:solidFill>
              </a:rPr>
              <a:t>egg</a:t>
            </a:r>
            <a:r>
              <a:rPr lang="fr-BE" sz="1200" dirty="0">
                <a:solidFill>
                  <a:srgbClr val="313F48"/>
                </a:solidFill>
              </a:rPr>
              <a:t> </a:t>
            </a:r>
            <a:r>
              <a:rPr lang="fr-BE" sz="1200" dirty="0" err="1">
                <a:solidFill>
                  <a:srgbClr val="313F48"/>
                </a:solidFill>
              </a:rPr>
              <a:t>topped</a:t>
            </a:r>
            <a:r>
              <a:rPr lang="fr-BE" sz="1200" dirty="0">
                <a:solidFill>
                  <a:srgbClr val="313F48"/>
                </a:solidFill>
              </a:rPr>
              <a:t> </a:t>
            </a:r>
            <a:r>
              <a:rPr lang="fr-BE" sz="1200" dirty="0" err="1">
                <a:solidFill>
                  <a:srgbClr val="313F48"/>
                </a:solidFill>
              </a:rPr>
              <a:t>portobello</a:t>
            </a:r>
            <a:r>
              <a:rPr lang="fr-BE" sz="1200" dirty="0">
                <a:solidFill>
                  <a:srgbClr val="313F48"/>
                </a:solidFill>
              </a:rPr>
              <a:t> </a:t>
            </a:r>
            <a:r>
              <a:rPr lang="fr-BE" sz="1200" dirty="0" err="1">
                <a:solidFill>
                  <a:srgbClr val="313F48"/>
                </a:solidFill>
              </a:rPr>
              <a:t>mushroom</a:t>
            </a:r>
            <a:r>
              <a:rPr lang="fr-BE" sz="1200" dirty="0">
                <a:solidFill>
                  <a:srgbClr val="313F48"/>
                </a:solidFill>
              </a:rPr>
              <a:t>, </a:t>
            </a:r>
            <a:r>
              <a:rPr lang="fr-BE" sz="1200" dirty="0" err="1">
                <a:solidFill>
                  <a:srgbClr val="313F48"/>
                </a:solidFill>
              </a:rPr>
              <a:t>creamy</a:t>
            </a:r>
            <a:r>
              <a:rPr lang="fr-BE" sz="1200" dirty="0">
                <a:solidFill>
                  <a:srgbClr val="313F48"/>
                </a:solidFill>
              </a:rPr>
              <a:t> </a:t>
            </a:r>
            <a:r>
              <a:rPr lang="fr-BE" sz="1200" dirty="0" err="1">
                <a:solidFill>
                  <a:srgbClr val="313F48"/>
                </a:solidFill>
              </a:rPr>
              <a:t>garlic</a:t>
            </a:r>
            <a:r>
              <a:rPr lang="fr-BE" sz="1200" dirty="0">
                <a:solidFill>
                  <a:srgbClr val="313F48"/>
                </a:solidFill>
              </a:rPr>
              <a:t> and </a:t>
            </a:r>
            <a:r>
              <a:rPr lang="fr-BE" sz="1200" dirty="0" err="1">
                <a:solidFill>
                  <a:srgbClr val="313F48"/>
                </a:solidFill>
              </a:rPr>
              <a:t>parsley</a:t>
            </a:r>
            <a:r>
              <a:rPr lang="fr-BE" sz="1200" dirty="0">
                <a:solidFill>
                  <a:srgbClr val="313F48"/>
                </a:solidFill>
              </a:rPr>
              <a:t> sauce</a:t>
            </a:r>
          </a:p>
          <a:p>
            <a:pPr algn="ctr" defTabSz="914400"/>
            <a:endParaRPr lang="fr-BE" sz="1400" dirty="0">
              <a:solidFill>
                <a:srgbClr val="313F48"/>
              </a:solidFill>
              <a:ea typeface="Times New Roman" panose="02020603050405020304" pitchFamily="18" charset="0"/>
              <a:cs typeface="Times New Roman" panose="02020603050405020304" pitchFamily="18" charset="0"/>
            </a:endParaRPr>
          </a:p>
          <a:p>
            <a:pPr algn="ctr" defTabSz="914400"/>
            <a:r>
              <a:rPr lang="en-US" sz="1400" dirty="0">
                <a:solidFill>
                  <a:srgbClr val="313F48"/>
                </a:solidFill>
                <a:cs typeface="Times New Roman" panose="02020603050405020304" pitchFamily="18" charset="0"/>
                <a:sym typeface="Wingdings 2" pitchFamily="2" charset="2"/>
              </a:rPr>
              <a:t></a:t>
            </a:r>
            <a:endParaRPr lang="fr-BE" sz="1400" dirty="0">
              <a:solidFill>
                <a:srgbClr val="313F48"/>
              </a:solidFill>
              <a:cs typeface="Times New Roman" panose="02020603050405020304" pitchFamily="18" charset="0"/>
            </a:endParaRPr>
          </a:p>
          <a:p>
            <a:pPr algn="ctr" defTabSz="914400"/>
            <a:endParaRPr lang="fr-BE" sz="1400" dirty="0">
              <a:solidFill>
                <a:srgbClr val="313F48"/>
              </a:solidFill>
            </a:endParaRPr>
          </a:p>
          <a:p>
            <a:pPr algn="ctr" defTabSz="914400"/>
            <a:r>
              <a:rPr lang="fr-BE" sz="1400" b="1" dirty="0">
                <a:solidFill>
                  <a:srgbClr val="313F48"/>
                </a:solidFill>
              </a:rPr>
              <a:t>Suprême de coucou de malines au chorizo et manchego, pomme paillasson lyonnaise</a:t>
            </a:r>
          </a:p>
          <a:p>
            <a:pPr algn="ctr" defTabSz="914400"/>
            <a:r>
              <a:rPr lang="fr-BE" sz="1200" dirty="0">
                <a:solidFill>
                  <a:srgbClr val="313F48"/>
                </a:solidFill>
              </a:rPr>
              <a:t>Suprême van </a:t>
            </a:r>
            <a:r>
              <a:rPr lang="fr-BE" sz="1200" dirty="0" err="1">
                <a:solidFill>
                  <a:srgbClr val="313F48"/>
                </a:solidFill>
              </a:rPr>
              <a:t>Mechelse</a:t>
            </a:r>
            <a:r>
              <a:rPr lang="fr-BE" sz="1200" dirty="0">
                <a:solidFill>
                  <a:srgbClr val="313F48"/>
                </a:solidFill>
              </a:rPr>
              <a:t> </a:t>
            </a:r>
            <a:r>
              <a:rPr lang="fr-BE" sz="1200" dirty="0" err="1">
                <a:solidFill>
                  <a:srgbClr val="313F48"/>
                </a:solidFill>
              </a:rPr>
              <a:t>koekoel</a:t>
            </a:r>
            <a:r>
              <a:rPr lang="fr-BE" sz="1200" dirty="0">
                <a:solidFill>
                  <a:srgbClr val="313F48"/>
                </a:solidFill>
              </a:rPr>
              <a:t> met chorizo en manchego, </a:t>
            </a:r>
            <a:r>
              <a:rPr lang="fr-BE" sz="1200" dirty="0" err="1">
                <a:solidFill>
                  <a:srgbClr val="313F48"/>
                </a:solidFill>
              </a:rPr>
              <a:t>aardappelpannenkoekjes</a:t>
            </a:r>
            <a:r>
              <a:rPr lang="fr-BE" sz="1200" dirty="0">
                <a:solidFill>
                  <a:srgbClr val="313F48"/>
                </a:solidFill>
              </a:rPr>
              <a:t> op de </a:t>
            </a:r>
            <a:r>
              <a:rPr lang="fr-BE" sz="1200" dirty="0" err="1">
                <a:solidFill>
                  <a:srgbClr val="313F48"/>
                </a:solidFill>
              </a:rPr>
              <a:t>wijze</a:t>
            </a:r>
            <a:r>
              <a:rPr lang="fr-BE" sz="1200" dirty="0">
                <a:solidFill>
                  <a:srgbClr val="313F48"/>
                </a:solidFill>
              </a:rPr>
              <a:t> van  Lyon</a:t>
            </a:r>
          </a:p>
          <a:p>
            <a:pPr algn="ctr" defTabSz="914400"/>
            <a:r>
              <a:rPr lang="fr-BE" sz="1200" dirty="0">
                <a:solidFill>
                  <a:srgbClr val="313F48"/>
                </a:solidFill>
              </a:rPr>
              <a:t>Malines « Coucou » </a:t>
            </a:r>
            <a:r>
              <a:rPr lang="fr-BE" sz="1200" dirty="0" err="1">
                <a:solidFill>
                  <a:srgbClr val="313F48"/>
                </a:solidFill>
              </a:rPr>
              <a:t>chicken</a:t>
            </a:r>
            <a:r>
              <a:rPr lang="fr-BE" sz="1200" dirty="0">
                <a:solidFill>
                  <a:srgbClr val="313F48"/>
                </a:solidFill>
              </a:rPr>
              <a:t> </a:t>
            </a:r>
            <a:r>
              <a:rPr lang="fr-BE" sz="1200" dirty="0" err="1">
                <a:solidFill>
                  <a:srgbClr val="313F48"/>
                </a:solidFill>
              </a:rPr>
              <a:t>breast</a:t>
            </a:r>
            <a:r>
              <a:rPr lang="fr-BE" sz="1200" dirty="0">
                <a:solidFill>
                  <a:srgbClr val="313F48"/>
                </a:solidFill>
              </a:rPr>
              <a:t> </a:t>
            </a:r>
            <a:r>
              <a:rPr lang="fr-BE" sz="1200" dirty="0" err="1">
                <a:solidFill>
                  <a:srgbClr val="313F48"/>
                </a:solidFill>
              </a:rPr>
              <a:t>with</a:t>
            </a:r>
            <a:r>
              <a:rPr lang="fr-BE" sz="1200" dirty="0">
                <a:solidFill>
                  <a:srgbClr val="313F48"/>
                </a:solidFill>
              </a:rPr>
              <a:t> chorizo and manchego, Lyonnaise </a:t>
            </a:r>
            <a:r>
              <a:rPr lang="fr-BE" sz="1200" dirty="0" err="1">
                <a:solidFill>
                  <a:srgbClr val="313F48"/>
                </a:solidFill>
              </a:rPr>
              <a:t>potato</a:t>
            </a:r>
            <a:r>
              <a:rPr lang="fr-BE" sz="1200" dirty="0">
                <a:solidFill>
                  <a:srgbClr val="313F48"/>
                </a:solidFill>
              </a:rPr>
              <a:t> </a:t>
            </a:r>
            <a:r>
              <a:rPr lang="fr-BE" sz="1200" dirty="0" err="1">
                <a:solidFill>
                  <a:srgbClr val="313F48"/>
                </a:solidFill>
              </a:rPr>
              <a:t>straws</a:t>
            </a:r>
            <a:r>
              <a:rPr lang="fr-BE" sz="1200" dirty="0">
                <a:solidFill>
                  <a:srgbClr val="313F48"/>
                </a:solidFill>
              </a:rPr>
              <a:t> </a:t>
            </a:r>
          </a:p>
          <a:p>
            <a:pPr algn="ctr" defTabSz="914400"/>
            <a:r>
              <a:rPr lang="fr-BE" sz="1400" dirty="0">
                <a:solidFill>
                  <a:srgbClr val="313F48"/>
                </a:solidFill>
                <a:ea typeface="Times New Roman" panose="02020603050405020304" pitchFamily="18" charset="0"/>
                <a:cs typeface="Times New Roman" panose="02020603050405020304" pitchFamily="18" charset="0"/>
              </a:rPr>
              <a:t> </a:t>
            </a:r>
          </a:p>
          <a:p>
            <a:pPr algn="ctr" defTabSz="914400"/>
            <a:r>
              <a:rPr lang="en-US" sz="1400" dirty="0">
                <a:solidFill>
                  <a:srgbClr val="313F48"/>
                </a:solidFill>
                <a:cs typeface="Times New Roman" panose="02020603050405020304" pitchFamily="18" charset="0"/>
                <a:sym typeface="Wingdings 2" pitchFamily="2" charset="2"/>
              </a:rPr>
              <a:t></a:t>
            </a:r>
            <a:endParaRPr lang="fr-BE" sz="1400" dirty="0">
              <a:solidFill>
                <a:srgbClr val="313F48"/>
              </a:solidFill>
            </a:endParaRPr>
          </a:p>
          <a:p>
            <a:pPr algn="ctr" defTabSz="914400"/>
            <a:endParaRPr lang="fr-BE" sz="1400" dirty="0">
              <a:solidFill>
                <a:srgbClr val="313F48"/>
              </a:solidFill>
            </a:endParaRPr>
          </a:p>
          <a:p>
            <a:pPr algn="ctr" defTabSz="914400"/>
            <a:r>
              <a:rPr lang="fr-BE" sz="1400" b="1" dirty="0">
                <a:solidFill>
                  <a:srgbClr val="313F48"/>
                </a:solidFill>
              </a:rPr>
              <a:t>Pecan pie et sa glace au lait d'amandes</a:t>
            </a:r>
          </a:p>
          <a:p>
            <a:pPr algn="ctr" defTabSz="914400"/>
            <a:r>
              <a:rPr lang="fr-BE" sz="1200" dirty="0" err="1">
                <a:solidFill>
                  <a:srgbClr val="313F48"/>
                </a:solidFill>
              </a:rPr>
              <a:t>Pecanpie</a:t>
            </a:r>
            <a:r>
              <a:rPr lang="fr-BE" sz="1200" dirty="0">
                <a:solidFill>
                  <a:srgbClr val="313F48"/>
                </a:solidFill>
              </a:rPr>
              <a:t> met </a:t>
            </a:r>
            <a:r>
              <a:rPr lang="fr-BE" sz="1200" dirty="0" err="1">
                <a:solidFill>
                  <a:srgbClr val="313F48"/>
                </a:solidFill>
              </a:rPr>
              <a:t>amandelmelkijs</a:t>
            </a:r>
            <a:endParaRPr lang="fr-BE" sz="1200" dirty="0">
              <a:solidFill>
                <a:srgbClr val="313F48"/>
              </a:solidFill>
            </a:endParaRPr>
          </a:p>
          <a:p>
            <a:pPr algn="ctr" defTabSz="914400"/>
            <a:r>
              <a:rPr lang="fr-BE" sz="1200" dirty="0" err="1">
                <a:solidFill>
                  <a:srgbClr val="313F48"/>
                </a:solidFill>
              </a:rPr>
              <a:t>Pecanpie</a:t>
            </a:r>
            <a:r>
              <a:rPr lang="fr-BE" sz="1200" dirty="0">
                <a:solidFill>
                  <a:srgbClr val="313F48"/>
                </a:solidFill>
              </a:rPr>
              <a:t> </a:t>
            </a:r>
            <a:r>
              <a:rPr lang="fr-BE" sz="1200" dirty="0" err="1">
                <a:solidFill>
                  <a:srgbClr val="313F48"/>
                </a:solidFill>
              </a:rPr>
              <a:t>with</a:t>
            </a:r>
            <a:r>
              <a:rPr lang="fr-BE" sz="1200" dirty="0">
                <a:solidFill>
                  <a:srgbClr val="313F48"/>
                </a:solidFill>
              </a:rPr>
              <a:t> </a:t>
            </a:r>
            <a:r>
              <a:rPr lang="fr-BE" sz="1200" dirty="0" err="1">
                <a:solidFill>
                  <a:srgbClr val="313F48"/>
                </a:solidFill>
              </a:rPr>
              <a:t>almond</a:t>
            </a:r>
            <a:r>
              <a:rPr lang="fr-BE" sz="1200" dirty="0">
                <a:solidFill>
                  <a:srgbClr val="313F48"/>
                </a:solidFill>
              </a:rPr>
              <a:t> </a:t>
            </a:r>
            <a:r>
              <a:rPr lang="fr-BE" sz="1200" dirty="0" err="1">
                <a:solidFill>
                  <a:srgbClr val="313F48"/>
                </a:solidFill>
              </a:rPr>
              <a:t>milk</a:t>
            </a:r>
            <a:r>
              <a:rPr lang="fr-BE" sz="1200" dirty="0">
                <a:solidFill>
                  <a:srgbClr val="313F48"/>
                </a:solidFill>
              </a:rPr>
              <a:t> icecream </a:t>
            </a:r>
          </a:p>
          <a:p>
            <a:pPr algn="ctr">
              <a:spcAft>
                <a:spcPts val="0"/>
              </a:spcAft>
            </a:pPr>
            <a:r>
              <a:rPr lang="fr-BE" sz="1400" dirty="0">
                <a:solidFill>
                  <a:srgbClr val="313F48"/>
                </a:solidFill>
                <a:ea typeface="Times New Roman" panose="02020603050405020304" pitchFamily="18" charset="0"/>
                <a:cs typeface="Times New Roman" panose="02020603050405020304" pitchFamily="18" charset="0"/>
              </a:rPr>
              <a:t> </a:t>
            </a:r>
          </a:p>
          <a:p>
            <a:pPr algn="ctr">
              <a:spcAft>
                <a:spcPts val="0"/>
              </a:spcAft>
            </a:pPr>
            <a:endParaRPr lang="fr-BE" sz="1400" dirty="0">
              <a:solidFill>
                <a:srgbClr val="313F48"/>
              </a:solidFill>
              <a:ea typeface="Times New Roman" panose="02020603050405020304" pitchFamily="18" charset="0"/>
            </a:endParaRPr>
          </a:p>
          <a:p>
            <a:pPr algn="ctr"/>
            <a:endParaRPr lang="fr-BE" sz="1100" dirty="0">
              <a:solidFill>
                <a:srgbClr val="313F48"/>
              </a:solidFill>
              <a:ea typeface="Times New Roman" panose="02020603050405020304" pitchFamily="18" charset="0"/>
              <a:cs typeface="Times New Roman" panose="02020603050405020304" pitchFamily="18" charset="0"/>
            </a:endParaRPr>
          </a:p>
          <a:p>
            <a:pPr algn="ctr">
              <a:spcAft>
                <a:spcPts val="0"/>
              </a:spcAft>
            </a:pPr>
            <a:endParaRPr lang="fr-BE" sz="1100" dirty="0">
              <a:solidFill>
                <a:srgbClr val="313F48"/>
              </a:solidFill>
              <a:ea typeface="Times New Roman" panose="02020603050405020304" pitchFamily="18" charset="0"/>
              <a:cs typeface="Times New Roman" panose="02020603050405020304" pitchFamily="18" charset="0"/>
            </a:endParaRPr>
          </a:p>
          <a:p>
            <a:pPr algn="ctr">
              <a:spcAft>
                <a:spcPts val="0"/>
              </a:spcAft>
            </a:pPr>
            <a:endParaRPr lang="fr-BE" sz="1100" dirty="0">
              <a:solidFill>
                <a:srgbClr val="313F48"/>
              </a:solidFill>
              <a:ea typeface="Times New Roman" panose="02020603050405020304" pitchFamily="18" charset="0"/>
              <a:cs typeface="Times New Roman" panose="02020603050405020304" pitchFamily="18" charset="0"/>
            </a:endParaRPr>
          </a:p>
          <a:p>
            <a:pPr algn="ctr">
              <a:spcAft>
                <a:spcPts val="0"/>
              </a:spcAft>
            </a:pPr>
            <a:r>
              <a:rPr lang="en-US" sz="1100" dirty="0" err="1">
                <a:solidFill>
                  <a:srgbClr val="313F48"/>
                </a:solidFill>
              </a:rPr>
              <a:t>Formule</a:t>
            </a:r>
            <a:r>
              <a:rPr lang="en-US" sz="1100" dirty="0">
                <a:solidFill>
                  <a:srgbClr val="313F48"/>
                </a:solidFill>
              </a:rPr>
              <a:t> 3 services – 3 </a:t>
            </a:r>
            <a:r>
              <a:rPr lang="en-US" sz="1100" dirty="0" err="1">
                <a:solidFill>
                  <a:srgbClr val="313F48"/>
                </a:solidFill>
              </a:rPr>
              <a:t>gangen</a:t>
            </a:r>
            <a:r>
              <a:rPr lang="en-US" sz="1100" dirty="0">
                <a:solidFill>
                  <a:srgbClr val="313F48"/>
                </a:solidFill>
              </a:rPr>
              <a:t> € 66,00</a:t>
            </a:r>
          </a:p>
          <a:p>
            <a:pPr algn="ctr">
              <a:spcAft>
                <a:spcPts val="0"/>
              </a:spcAft>
              <a:tabLst>
                <a:tab pos="6299835" algn="l"/>
              </a:tabLst>
            </a:pPr>
            <a:r>
              <a:rPr lang="en-US" sz="1100" dirty="0" err="1">
                <a:solidFill>
                  <a:srgbClr val="313F48"/>
                </a:solidFill>
              </a:rPr>
              <a:t>Formule</a:t>
            </a:r>
            <a:r>
              <a:rPr lang="en-US" sz="1100" dirty="0">
                <a:solidFill>
                  <a:srgbClr val="313F48"/>
                </a:solidFill>
              </a:rPr>
              <a:t> 4 services – 4 </a:t>
            </a:r>
            <a:r>
              <a:rPr lang="en-US" sz="1100" dirty="0" err="1">
                <a:solidFill>
                  <a:srgbClr val="313F48"/>
                </a:solidFill>
              </a:rPr>
              <a:t>gangen</a:t>
            </a:r>
            <a:r>
              <a:rPr lang="en-US" sz="1100" dirty="0">
                <a:solidFill>
                  <a:srgbClr val="313F48"/>
                </a:solidFill>
              </a:rPr>
              <a:t>* € 76,00</a:t>
            </a:r>
          </a:p>
          <a:p>
            <a:pPr algn="ctr">
              <a:spcAft>
                <a:spcPts val="0"/>
              </a:spcAft>
              <a:tabLst>
                <a:tab pos="6299835" algn="l"/>
              </a:tabLst>
            </a:pPr>
            <a:endParaRPr lang="en-US" sz="1100" dirty="0">
              <a:solidFill>
                <a:srgbClr val="313F48"/>
              </a:solidFill>
            </a:endParaRPr>
          </a:p>
          <a:p>
            <a:pPr algn="ctr">
              <a:spcAft>
                <a:spcPts val="0"/>
              </a:spcAft>
              <a:tabLst>
                <a:tab pos="6299835" algn="l"/>
              </a:tabLst>
            </a:pPr>
            <a:endParaRPr lang="en-US" sz="1100" dirty="0">
              <a:solidFill>
                <a:srgbClr val="313F48"/>
              </a:solidFill>
            </a:endParaRPr>
          </a:p>
          <a:p>
            <a:pPr algn="ctr">
              <a:spcAft>
                <a:spcPts val="0"/>
              </a:spcAft>
              <a:tabLst>
                <a:tab pos="6299835" algn="l"/>
              </a:tabLst>
            </a:pPr>
            <a:endParaRPr lang="en-US" sz="1100" dirty="0">
              <a:solidFill>
                <a:srgbClr val="313F48"/>
              </a:solidFill>
            </a:endParaRPr>
          </a:p>
          <a:p>
            <a:pPr algn="ctr">
              <a:spcAft>
                <a:spcPts val="0"/>
              </a:spcAft>
              <a:tabLst>
                <a:tab pos="6299835" algn="l"/>
              </a:tabLst>
            </a:pPr>
            <a:endParaRPr lang="en-US" sz="1100" dirty="0">
              <a:solidFill>
                <a:srgbClr val="313F48"/>
              </a:solidFill>
            </a:endParaRPr>
          </a:p>
          <a:p>
            <a:pPr algn="ctr">
              <a:spcAft>
                <a:spcPts val="0"/>
              </a:spcAft>
              <a:tabLst>
                <a:tab pos="6299835" algn="l"/>
              </a:tabLst>
            </a:pPr>
            <a:endParaRPr lang="en-US" sz="1100" dirty="0">
              <a:solidFill>
                <a:srgbClr val="313F48"/>
              </a:solidFill>
            </a:endParaRPr>
          </a:p>
          <a:p>
            <a:pPr algn="ctr">
              <a:spcAft>
                <a:spcPts val="0"/>
              </a:spcAft>
              <a:tabLst>
                <a:tab pos="6299835" algn="l"/>
              </a:tabLst>
            </a:pPr>
            <a:endParaRPr lang="en-US" sz="1050" dirty="0">
              <a:solidFill>
                <a:srgbClr val="313F48"/>
              </a:solidFill>
            </a:endParaRPr>
          </a:p>
          <a:p>
            <a:pPr algn="ctr">
              <a:spcAft>
                <a:spcPts val="0"/>
              </a:spcAft>
              <a:tabLst>
                <a:tab pos="6299835" algn="l"/>
              </a:tabLst>
            </a:pPr>
            <a:r>
              <a:rPr lang="en-US" sz="1050" dirty="0">
                <a:solidFill>
                  <a:srgbClr val="313F48"/>
                </a:solidFill>
              </a:rPr>
              <a:t>Menu par table, disponible </a:t>
            </a:r>
            <a:r>
              <a:rPr lang="en-US" sz="1050" dirty="0" err="1">
                <a:solidFill>
                  <a:srgbClr val="313F48"/>
                </a:solidFill>
              </a:rPr>
              <a:t>uniquement</a:t>
            </a:r>
            <a:r>
              <a:rPr lang="en-US" sz="1050" dirty="0">
                <a:solidFill>
                  <a:srgbClr val="313F48"/>
                </a:solidFill>
              </a:rPr>
              <a:t> le </a:t>
            </a:r>
            <a:r>
              <a:rPr lang="en-US" sz="1050" dirty="0" err="1">
                <a:solidFill>
                  <a:srgbClr val="313F48"/>
                </a:solidFill>
              </a:rPr>
              <a:t>soir</a:t>
            </a:r>
            <a:endParaRPr lang="fr-BE" sz="1050" dirty="0">
              <a:solidFill>
                <a:srgbClr val="313F48"/>
              </a:solidFill>
            </a:endParaRPr>
          </a:p>
          <a:p>
            <a:pPr algn="ctr">
              <a:tabLst>
                <a:tab pos="450215" algn="l"/>
              </a:tabLst>
            </a:pPr>
            <a:r>
              <a:rPr lang="fr-FR" sz="1050" dirty="0">
                <a:solidFill>
                  <a:srgbClr val="313F48"/>
                </a:solidFill>
              </a:rPr>
              <a:t>Ce menu comprend notre sélection de vins et les eaux minérales.</a:t>
            </a:r>
            <a:r>
              <a:rPr lang="nl-BE" sz="1050" dirty="0">
                <a:solidFill>
                  <a:srgbClr val="313F48"/>
                </a:solidFill>
              </a:rPr>
              <a:t/>
            </a:r>
            <a:br>
              <a:rPr lang="nl-BE" sz="1050" dirty="0">
                <a:solidFill>
                  <a:srgbClr val="313F48"/>
                </a:solidFill>
              </a:rPr>
            </a:br>
            <a:endParaRPr lang="en-US" sz="1050" dirty="0">
              <a:solidFill>
                <a:srgbClr val="313F48"/>
              </a:solidFill>
            </a:endParaRPr>
          </a:p>
          <a:p>
            <a:pPr algn="ctr">
              <a:tabLst>
                <a:tab pos="450215" algn="l"/>
              </a:tabLst>
            </a:pPr>
            <a:r>
              <a:rPr lang="en-US" sz="1050" dirty="0">
                <a:solidFill>
                  <a:srgbClr val="313F48"/>
                </a:solidFill>
              </a:rPr>
              <a:t>Menu per </a:t>
            </a:r>
            <a:r>
              <a:rPr lang="en-US" sz="1050" dirty="0" err="1">
                <a:solidFill>
                  <a:srgbClr val="313F48"/>
                </a:solidFill>
              </a:rPr>
              <a:t>tafel</a:t>
            </a:r>
            <a:r>
              <a:rPr lang="en-US" sz="1050" dirty="0">
                <a:solidFill>
                  <a:srgbClr val="313F48"/>
                </a:solidFill>
              </a:rPr>
              <a:t>, </a:t>
            </a:r>
            <a:r>
              <a:rPr lang="en-US" sz="1050" dirty="0" err="1">
                <a:solidFill>
                  <a:srgbClr val="313F48"/>
                </a:solidFill>
              </a:rPr>
              <a:t>alleen</a:t>
            </a:r>
            <a:r>
              <a:rPr lang="en-US" sz="1050" dirty="0">
                <a:solidFill>
                  <a:srgbClr val="313F48"/>
                </a:solidFill>
              </a:rPr>
              <a:t> 's </a:t>
            </a:r>
            <a:r>
              <a:rPr lang="en-US" sz="1050" dirty="0" err="1">
                <a:solidFill>
                  <a:srgbClr val="313F48"/>
                </a:solidFill>
              </a:rPr>
              <a:t>avonds</a:t>
            </a:r>
            <a:r>
              <a:rPr lang="en-US" sz="1050" dirty="0">
                <a:solidFill>
                  <a:srgbClr val="313F48"/>
                </a:solidFill>
              </a:rPr>
              <a:t> </a:t>
            </a:r>
            <a:r>
              <a:rPr lang="en-US" sz="1050" dirty="0" err="1">
                <a:solidFill>
                  <a:srgbClr val="313F48"/>
                </a:solidFill>
              </a:rPr>
              <a:t>beschikbaar</a:t>
            </a:r>
            <a:r>
              <a:rPr lang="nl-BE" sz="1050" dirty="0">
                <a:solidFill>
                  <a:srgbClr val="313F48"/>
                </a:solidFill>
              </a:rPr>
              <a:t/>
            </a:r>
            <a:br>
              <a:rPr lang="nl-BE" sz="1050" dirty="0">
                <a:solidFill>
                  <a:srgbClr val="313F48"/>
                </a:solidFill>
              </a:rPr>
            </a:br>
            <a:r>
              <a:rPr lang="en-US" sz="1050" dirty="0">
                <a:solidFill>
                  <a:srgbClr val="313F48"/>
                </a:solidFill>
              </a:rPr>
              <a:t>Het menu </a:t>
            </a:r>
            <a:r>
              <a:rPr lang="en-US" sz="1050" dirty="0" err="1">
                <a:solidFill>
                  <a:srgbClr val="313F48"/>
                </a:solidFill>
              </a:rPr>
              <a:t>bevat</a:t>
            </a:r>
            <a:r>
              <a:rPr lang="en-US" sz="1050" dirty="0">
                <a:solidFill>
                  <a:srgbClr val="313F48"/>
                </a:solidFill>
              </a:rPr>
              <a:t> </a:t>
            </a:r>
            <a:r>
              <a:rPr lang="en-US" sz="1050" dirty="0" err="1">
                <a:solidFill>
                  <a:srgbClr val="313F48"/>
                </a:solidFill>
              </a:rPr>
              <a:t>onze</a:t>
            </a:r>
            <a:r>
              <a:rPr lang="en-US" sz="1050" dirty="0">
                <a:solidFill>
                  <a:srgbClr val="313F48"/>
                </a:solidFill>
              </a:rPr>
              <a:t> </a:t>
            </a:r>
            <a:r>
              <a:rPr lang="en-US" sz="1050" dirty="0" err="1">
                <a:solidFill>
                  <a:srgbClr val="313F48"/>
                </a:solidFill>
              </a:rPr>
              <a:t>wijnselectie</a:t>
            </a:r>
            <a:r>
              <a:rPr lang="en-US" sz="1050" dirty="0">
                <a:solidFill>
                  <a:srgbClr val="313F48"/>
                </a:solidFill>
              </a:rPr>
              <a:t> </a:t>
            </a:r>
            <a:r>
              <a:rPr lang="en-US" sz="1050" dirty="0" err="1">
                <a:solidFill>
                  <a:srgbClr val="313F48"/>
                </a:solidFill>
              </a:rPr>
              <a:t>en</a:t>
            </a:r>
            <a:r>
              <a:rPr lang="en-US" sz="1050" dirty="0">
                <a:solidFill>
                  <a:srgbClr val="313F48"/>
                </a:solidFill>
              </a:rPr>
              <a:t> </a:t>
            </a:r>
            <a:r>
              <a:rPr lang="en-US" sz="1050" dirty="0" err="1">
                <a:solidFill>
                  <a:srgbClr val="313F48"/>
                </a:solidFill>
              </a:rPr>
              <a:t>mineraalwaters</a:t>
            </a:r>
            <a:endParaRPr lang="en-US" sz="1050" dirty="0">
              <a:solidFill>
                <a:srgbClr val="313F48"/>
              </a:solidFill>
            </a:endParaRPr>
          </a:p>
          <a:p>
            <a:pPr algn="ctr">
              <a:tabLst>
                <a:tab pos="450215" algn="l"/>
              </a:tabLst>
            </a:pPr>
            <a:endParaRPr lang="en-US" sz="1050" dirty="0">
              <a:solidFill>
                <a:srgbClr val="313F48"/>
              </a:solidFill>
            </a:endParaRPr>
          </a:p>
          <a:p>
            <a:pPr algn="ctr">
              <a:tabLst>
                <a:tab pos="450215" algn="l"/>
              </a:tabLst>
            </a:pPr>
            <a:r>
              <a:rPr lang="en-US" sz="1050" dirty="0">
                <a:solidFill>
                  <a:srgbClr val="313F48"/>
                </a:solidFill>
              </a:rPr>
              <a:t>Menu per table, only available in the evening</a:t>
            </a:r>
          </a:p>
          <a:p>
            <a:pPr algn="ctr">
              <a:tabLst>
                <a:tab pos="450215" algn="l"/>
              </a:tabLst>
            </a:pPr>
            <a:r>
              <a:rPr lang="en-US" sz="1050" dirty="0">
                <a:solidFill>
                  <a:srgbClr val="313F48"/>
                </a:solidFill>
              </a:rPr>
              <a:t>This menu includes our selection of wines and mineral waters.</a:t>
            </a:r>
          </a:p>
          <a:p>
            <a:pPr algn="ctr">
              <a:tabLst>
                <a:tab pos="450215" algn="l"/>
              </a:tabLst>
            </a:pPr>
            <a:endParaRPr lang="fr-BE" sz="1100" dirty="0">
              <a:solidFill>
                <a:srgbClr val="313F48"/>
              </a:solidFill>
            </a:endParaRPr>
          </a:p>
          <a:p>
            <a:pPr algn="ctr">
              <a:tabLst>
                <a:tab pos="450215" algn="l"/>
              </a:tabLst>
            </a:pPr>
            <a:endParaRPr lang="en-US" sz="1100" dirty="0">
              <a:solidFill>
                <a:srgbClr val="313F48"/>
              </a:solidFill>
            </a:endParaRPr>
          </a:p>
          <a:p>
            <a:pPr algn="ctr">
              <a:spcAft>
                <a:spcPts val="0"/>
              </a:spcAft>
              <a:tabLst>
                <a:tab pos="450215" algn="l"/>
              </a:tabLst>
            </a:pPr>
            <a:endParaRPr lang="fr-BE" sz="1100" dirty="0">
              <a:solidFill>
                <a:srgbClr val="313F48"/>
              </a:solidFill>
            </a:endParaRPr>
          </a:p>
          <a:p>
            <a:pPr algn="ctr">
              <a:lnSpc>
                <a:spcPct val="106000"/>
              </a:lnSpc>
              <a:spcAft>
                <a:spcPts val="0"/>
              </a:spcAft>
            </a:pPr>
            <a:endParaRPr lang="fr-BE" sz="1100" dirty="0">
              <a:solidFill>
                <a:srgbClr val="313F48"/>
              </a:solidFill>
              <a:effectLst/>
              <a:ea typeface="Times New Roman" panose="02020603050405020304" pitchFamily="18" charset="0"/>
            </a:endParaRPr>
          </a:p>
        </p:txBody>
      </p:sp>
      <p:pic>
        <p:nvPicPr>
          <p:cNvPr id="20" name="Image 15" descr="Une image contenant animal, oiseau&#10;&#10;Description générée automatiquement">
            <a:extLst>
              <a:ext uri="{FF2B5EF4-FFF2-40B4-BE49-F238E27FC236}">
                <a16:creationId xmlns:a16="http://schemas.microsoft.com/office/drawing/2014/main" xmlns="" id="{978A6367-6BB3-4C41-9095-56BF564640B0}"/>
              </a:ext>
            </a:extLst>
          </p:cNvPr>
          <p:cNvPicPr>
            <a:picLocks noChangeAspect="1"/>
          </p:cNvPicPr>
          <p:nvPr/>
        </p:nvPicPr>
        <p:blipFill>
          <a:blip r:embed="rId2"/>
          <a:stretch>
            <a:fillRect/>
          </a:stretch>
        </p:blipFill>
        <p:spPr>
          <a:xfrm>
            <a:off x="10196364" y="1010221"/>
            <a:ext cx="297788" cy="354044"/>
          </a:xfrm>
          <a:prstGeom prst="rect">
            <a:avLst/>
          </a:prstGeom>
        </p:spPr>
      </p:pic>
      <p:sp>
        <p:nvSpPr>
          <p:cNvPr id="3" name="TextBox 2">
            <a:extLst>
              <a:ext uri="{FF2B5EF4-FFF2-40B4-BE49-F238E27FC236}">
                <a16:creationId xmlns:a16="http://schemas.microsoft.com/office/drawing/2014/main" xmlns="" id="{1E9F95CC-C670-4E42-B9EB-D82FA5C5698F}"/>
              </a:ext>
            </a:extLst>
          </p:cNvPr>
          <p:cNvSpPr txBox="1"/>
          <p:nvPr/>
        </p:nvSpPr>
        <p:spPr>
          <a:xfrm>
            <a:off x="622300" y="6044868"/>
            <a:ext cx="7226300" cy="4524315"/>
          </a:xfrm>
          <a:prstGeom prst="rect">
            <a:avLst/>
          </a:prstGeom>
          <a:noFill/>
        </p:spPr>
        <p:txBody>
          <a:bodyPr wrap="square" rtlCol="0">
            <a:spAutoFit/>
          </a:bodyPr>
          <a:lstStyle/>
          <a:p>
            <a:r>
              <a:rPr lang="fr-BE" sz="1000" dirty="0">
                <a:solidFill>
                  <a:srgbClr val="313F48"/>
                </a:solidFill>
              </a:rPr>
              <a:t>Sur nos murs  :</a:t>
            </a:r>
          </a:p>
          <a:p>
            <a:r>
              <a:rPr lang="fr-BE" sz="1000" dirty="0">
                <a:solidFill>
                  <a:srgbClr val="313F48"/>
                </a:solidFill>
              </a:rPr>
              <a:t> </a:t>
            </a:r>
          </a:p>
          <a:p>
            <a:r>
              <a:rPr lang="fr-BE" sz="1000" dirty="0">
                <a:solidFill>
                  <a:srgbClr val="313F48"/>
                </a:solidFill>
              </a:rPr>
              <a:t>Marianne </a:t>
            </a:r>
            <a:r>
              <a:rPr lang="fr-BE" sz="1000" dirty="0" err="1">
                <a:solidFill>
                  <a:srgbClr val="313F48"/>
                </a:solidFill>
              </a:rPr>
              <a:t>Goffard</a:t>
            </a:r>
            <a:r>
              <a:rPr lang="fr-BE" sz="1000" dirty="0">
                <a:solidFill>
                  <a:srgbClr val="313F48"/>
                </a:solidFill>
              </a:rPr>
              <a:t> est une artiste peintre de la région.</a:t>
            </a:r>
          </a:p>
          <a:p>
            <a:r>
              <a:rPr lang="fr-BE" sz="1000" dirty="0">
                <a:solidFill>
                  <a:srgbClr val="313F48"/>
                </a:solidFill>
              </a:rPr>
              <a:t>Thérapeute de son propre équilibre, Marianne tente de contrôler l’incontrôlable et travaille tout en douceur et avec spontanéité la couleur et l’or. C’est une véritable invitation au voyage à travers ses émotions qui trouvent tout naturellement leur écho en nous!</a:t>
            </a:r>
          </a:p>
          <a:p>
            <a:r>
              <a:rPr lang="fr-BE" sz="1000" dirty="0">
                <a:solidFill>
                  <a:srgbClr val="313F48"/>
                </a:solidFill>
              </a:rPr>
              <a:t>Refusant de se cantonner dans un seul style, elle explore sans cesse de nouvelles techniques comme le reflètent ses différentes séries : So </a:t>
            </a:r>
            <a:r>
              <a:rPr lang="fr-BE" sz="1000" dirty="0" err="1">
                <a:solidFill>
                  <a:srgbClr val="313F48"/>
                </a:solidFill>
              </a:rPr>
              <a:t>Dripp</a:t>
            </a:r>
            <a:r>
              <a:rPr lang="fr-BE" sz="1000" dirty="0">
                <a:solidFill>
                  <a:srgbClr val="313F48"/>
                </a:solidFill>
              </a:rPr>
              <a:t>, So </a:t>
            </a:r>
            <a:r>
              <a:rPr lang="fr-BE" sz="1000" dirty="0" err="1">
                <a:solidFill>
                  <a:srgbClr val="313F48"/>
                </a:solidFill>
              </a:rPr>
              <a:t>Color</a:t>
            </a:r>
            <a:r>
              <a:rPr lang="fr-BE" sz="1000" dirty="0">
                <a:solidFill>
                  <a:srgbClr val="313F48"/>
                </a:solidFill>
              </a:rPr>
              <a:t>, So Moon et dernièrement  So Round (technique mixte, encre et résine) tout en brillance et transparence.</a:t>
            </a:r>
          </a:p>
          <a:p>
            <a:r>
              <a:rPr lang="fr-BE" sz="1000" dirty="0">
                <a:solidFill>
                  <a:srgbClr val="313F48"/>
                </a:solidFill>
              </a:rPr>
              <a:t>Par leur sensibilité, ses </a:t>
            </a:r>
            <a:r>
              <a:rPr lang="fr-BE" sz="1000" dirty="0" err="1">
                <a:solidFill>
                  <a:srgbClr val="313F48"/>
                </a:solidFill>
              </a:rPr>
              <a:t>oeuvres</a:t>
            </a:r>
            <a:r>
              <a:rPr lang="fr-BE" sz="1000" dirty="0">
                <a:solidFill>
                  <a:srgbClr val="313F48"/>
                </a:solidFill>
              </a:rPr>
              <a:t> colorées feront vibrer vos murs d’une énergie positive indissociable de sa personnalité pétillante.</a:t>
            </a:r>
          </a:p>
          <a:p>
            <a:endParaRPr lang="fr-BE" sz="1000" dirty="0">
              <a:solidFill>
                <a:srgbClr val="313F48"/>
              </a:solidFill>
            </a:endParaRPr>
          </a:p>
          <a:p>
            <a:r>
              <a:rPr lang="nl-NL" sz="1000" dirty="0">
                <a:solidFill>
                  <a:srgbClr val="313F48"/>
                </a:solidFill>
              </a:rPr>
              <a:t>Op onze muren : </a:t>
            </a:r>
          </a:p>
          <a:p>
            <a:endParaRPr lang="nl-NL" sz="1000" dirty="0">
              <a:solidFill>
                <a:srgbClr val="313F48"/>
              </a:solidFill>
            </a:endParaRPr>
          </a:p>
          <a:p>
            <a:r>
              <a:rPr lang="nl-NL" sz="1000" dirty="0">
                <a:solidFill>
                  <a:srgbClr val="313F48"/>
                </a:solidFill>
              </a:rPr>
              <a:t>Marianne </a:t>
            </a:r>
            <a:r>
              <a:rPr lang="nl-NL" sz="1000" dirty="0" err="1">
                <a:solidFill>
                  <a:srgbClr val="313F48"/>
                </a:solidFill>
              </a:rPr>
              <a:t>Goffard</a:t>
            </a:r>
            <a:r>
              <a:rPr lang="nl-NL" sz="1000" dirty="0">
                <a:solidFill>
                  <a:srgbClr val="313F48"/>
                </a:solidFill>
              </a:rPr>
              <a:t> is een lokale </a:t>
            </a:r>
            <a:r>
              <a:rPr lang="nl-NL" sz="1000" dirty="0" err="1">
                <a:solidFill>
                  <a:srgbClr val="313F48"/>
                </a:solidFill>
              </a:rPr>
              <a:t>schilderes.Als</a:t>
            </a:r>
            <a:r>
              <a:rPr lang="nl-NL" sz="1000" dirty="0">
                <a:solidFill>
                  <a:srgbClr val="313F48"/>
                </a:solidFill>
              </a:rPr>
              <a:t> therapeute van haar eigen evenwicht probeert Marianne het oncontroleerbare te beheersen en werkt zij zacht en spontaan met kleur en goud. Het is een echte uitnodiging om door haar emoties te reizen, die natuurlijk hun weerklank in ons </a:t>
            </a:r>
            <a:r>
              <a:rPr lang="nl-NL" sz="1000" dirty="0" err="1">
                <a:solidFill>
                  <a:srgbClr val="313F48"/>
                </a:solidFill>
              </a:rPr>
              <a:t>vinden!Ze</a:t>
            </a:r>
            <a:r>
              <a:rPr lang="nl-NL" sz="1000" dirty="0">
                <a:solidFill>
                  <a:srgbClr val="313F48"/>
                </a:solidFill>
              </a:rPr>
              <a:t> weigert zich te beperken tot één stijl en verkent voortdurend nieuwe technieken, zoals blijkt uit haar verschillende series: </a:t>
            </a:r>
            <a:r>
              <a:rPr lang="nl-NL" sz="1000" dirty="0" err="1">
                <a:solidFill>
                  <a:srgbClr val="313F48"/>
                </a:solidFill>
              </a:rPr>
              <a:t>So</a:t>
            </a:r>
            <a:r>
              <a:rPr lang="nl-NL" sz="1000" dirty="0">
                <a:solidFill>
                  <a:srgbClr val="313F48"/>
                </a:solidFill>
              </a:rPr>
              <a:t> </a:t>
            </a:r>
            <a:r>
              <a:rPr lang="nl-NL" sz="1000" dirty="0" err="1">
                <a:solidFill>
                  <a:srgbClr val="313F48"/>
                </a:solidFill>
              </a:rPr>
              <a:t>Dripp</a:t>
            </a:r>
            <a:r>
              <a:rPr lang="nl-NL" sz="1000" dirty="0">
                <a:solidFill>
                  <a:srgbClr val="313F48"/>
                </a:solidFill>
              </a:rPr>
              <a:t>, </a:t>
            </a:r>
            <a:r>
              <a:rPr lang="nl-NL" sz="1000" dirty="0" err="1">
                <a:solidFill>
                  <a:srgbClr val="313F48"/>
                </a:solidFill>
              </a:rPr>
              <a:t>So</a:t>
            </a:r>
            <a:r>
              <a:rPr lang="nl-NL" sz="1000" dirty="0">
                <a:solidFill>
                  <a:srgbClr val="313F48"/>
                </a:solidFill>
              </a:rPr>
              <a:t> </a:t>
            </a:r>
            <a:r>
              <a:rPr lang="nl-NL" sz="1000" dirty="0" err="1">
                <a:solidFill>
                  <a:srgbClr val="313F48"/>
                </a:solidFill>
              </a:rPr>
              <a:t>Color</a:t>
            </a:r>
            <a:r>
              <a:rPr lang="nl-NL" sz="1000" dirty="0">
                <a:solidFill>
                  <a:srgbClr val="313F48"/>
                </a:solidFill>
              </a:rPr>
              <a:t>, </a:t>
            </a:r>
            <a:r>
              <a:rPr lang="nl-NL" sz="1000" dirty="0" err="1">
                <a:solidFill>
                  <a:srgbClr val="313F48"/>
                </a:solidFill>
              </a:rPr>
              <a:t>So</a:t>
            </a:r>
            <a:r>
              <a:rPr lang="nl-NL" sz="1000" dirty="0">
                <a:solidFill>
                  <a:srgbClr val="313F48"/>
                </a:solidFill>
              </a:rPr>
              <a:t> Moon en onlangs </a:t>
            </a:r>
            <a:r>
              <a:rPr lang="nl-NL" sz="1000" dirty="0" err="1">
                <a:solidFill>
                  <a:srgbClr val="313F48"/>
                </a:solidFill>
              </a:rPr>
              <a:t>So</a:t>
            </a:r>
            <a:r>
              <a:rPr lang="nl-NL" sz="1000" dirty="0">
                <a:solidFill>
                  <a:srgbClr val="313F48"/>
                </a:solidFill>
              </a:rPr>
              <a:t> </a:t>
            </a:r>
            <a:r>
              <a:rPr lang="nl-NL" sz="1000" dirty="0" err="1">
                <a:solidFill>
                  <a:srgbClr val="313F48"/>
                </a:solidFill>
              </a:rPr>
              <a:t>Round</a:t>
            </a:r>
            <a:r>
              <a:rPr lang="nl-NL" sz="1000" dirty="0">
                <a:solidFill>
                  <a:srgbClr val="313F48"/>
                </a:solidFill>
              </a:rPr>
              <a:t> (gemengde techniek, inkt en hars), allemaal in helderheid en </a:t>
            </a:r>
            <a:r>
              <a:rPr lang="nl-NL" sz="1000" dirty="0" err="1">
                <a:solidFill>
                  <a:srgbClr val="313F48"/>
                </a:solidFill>
              </a:rPr>
              <a:t>transparantie.Door</a:t>
            </a:r>
            <a:r>
              <a:rPr lang="nl-NL" sz="1000" dirty="0">
                <a:solidFill>
                  <a:srgbClr val="313F48"/>
                </a:solidFill>
              </a:rPr>
              <a:t> hun gevoeligheid zullen haar kleurrijke werken uw muren doen vibreren met een positieve energie die onlosmakelijk verbonden is met haar sprankelende </a:t>
            </a:r>
            <a:r>
              <a:rPr lang="nl-NL" sz="1000" dirty="0" err="1">
                <a:solidFill>
                  <a:srgbClr val="313F48"/>
                </a:solidFill>
              </a:rPr>
              <a:t>persoonlijkheid.Vertaald</a:t>
            </a:r>
            <a:r>
              <a:rPr lang="nl-NL" sz="1000" dirty="0">
                <a:solidFill>
                  <a:srgbClr val="313F48"/>
                </a:solidFill>
              </a:rPr>
              <a:t> met www.DeepL.com/Translator (gratis versie)</a:t>
            </a:r>
            <a:endParaRPr lang="fr-BE" sz="1000" dirty="0">
              <a:solidFill>
                <a:srgbClr val="313F48"/>
              </a:solidFill>
            </a:endParaRPr>
          </a:p>
          <a:p>
            <a:endParaRPr lang="fr-BE" sz="1000" dirty="0">
              <a:solidFill>
                <a:srgbClr val="313F48"/>
              </a:solidFill>
            </a:endParaRPr>
          </a:p>
          <a:p>
            <a:r>
              <a:rPr lang="en-US" sz="1000" dirty="0">
                <a:solidFill>
                  <a:srgbClr val="313F48"/>
                </a:solidFill>
              </a:rPr>
              <a:t>On our walls :</a:t>
            </a:r>
          </a:p>
          <a:p>
            <a:endParaRPr lang="en-US" sz="1000" dirty="0">
              <a:solidFill>
                <a:srgbClr val="313F48"/>
              </a:solidFill>
            </a:endParaRPr>
          </a:p>
          <a:p>
            <a:r>
              <a:rPr lang="en-US" sz="1000" dirty="0">
                <a:solidFill>
                  <a:srgbClr val="313F48"/>
                </a:solidFill>
              </a:rPr>
              <a:t> Marianne </a:t>
            </a:r>
            <a:r>
              <a:rPr lang="en-US" sz="1000" dirty="0" err="1">
                <a:solidFill>
                  <a:srgbClr val="313F48"/>
                </a:solidFill>
              </a:rPr>
              <a:t>Goffard</a:t>
            </a:r>
            <a:r>
              <a:rPr lang="en-US" sz="1000" dirty="0">
                <a:solidFill>
                  <a:srgbClr val="313F48"/>
                </a:solidFill>
              </a:rPr>
              <a:t> is a local </a:t>
            </a:r>
            <a:r>
              <a:rPr lang="en-US" sz="1000" dirty="0" err="1">
                <a:solidFill>
                  <a:srgbClr val="313F48"/>
                </a:solidFill>
              </a:rPr>
              <a:t>painter.Therapist</a:t>
            </a:r>
            <a:r>
              <a:rPr lang="en-US" sz="1000" dirty="0">
                <a:solidFill>
                  <a:srgbClr val="313F48"/>
                </a:solidFill>
              </a:rPr>
              <a:t> of her own balance, Marianne tries to control the uncontrollable and works gently and spontaneously with color and gold. It is a true invitation to travel through her emotions that naturally find their echo in </a:t>
            </a:r>
            <a:r>
              <a:rPr lang="en-US" sz="1000" dirty="0" err="1">
                <a:solidFill>
                  <a:srgbClr val="313F48"/>
                </a:solidFill>
              </a:rPr>
              <a:t>us!Refusing</a:t>
            </a:r>
            <a:r>
              <a:rPr lang="en-US" sz="1000" dirty="0">
                <a:solidFill>
                  <a:srgbClr val="313F48"/>
                </a:solidFill>
              </a:rPr>
              <a:t> to confine herself to a single style, she constantly explores new techniques as reflected in her different series: So </a:t>
            </a:r>
            <a:r>
              <a:rPr lang="en-US" sz="1000" dirty="0" err="1">
                <a:solidFill>
                  <a:srgbClr val="313F48"/>
                </a:solidFill>
              </a:rPr>
              <a:t>Dripp</a:t>
            </a:r>
            <a:r>
              <a:rPr lang="en-US" sz="1000" dirty="0">
                <a:solidFill>
                  <a:srgbClr val="313F48"/>
                </a:solidFill>
              </a:rPr>
              <a:t>, So Color, So Moon and recently So Round (mixed technique, ink and resin) all in brilliance and </a:t>
            </a:r>
            <a:r>
              <a:rPr lang="en-US" sz="1000" dirty="0" err="1">
                <a:solidFill>
                  <a:srgbClr val="313F48"/>
                </a:solidFill>
              </a:rPr>
              <a:t>transparency.By</a:t>
            </a:r>
            <a:r>
              <a:rPr lang="en-US" sz="1000" dirty="0">
                <a:solidFill>
                  <a:srgbClr val="313F48"/>
                </a:solidFill>
              </a:rPr>
              <a:t> their sensitivity, her colored works will make your walls vibrate with a positive energy indissociable from her sparkling </a:t>
            </a:r>
            <a:r>
              <a:rPr lang="en-US" sz="1000" dirty="0" err="1">
                <a:solidFill>
                  <a:srgbClr val="313F48"/>
                </a:solidFill>
              </a:rPr>
              <a:t>personality.Translated</a:t>
            </a:r>
            <a:r>
              <a:rPr lang="en-US" sz="1000" dirty="0">
                <a:solidFill>
                  <a:srgbClr val="313F48"/>
                </a:solidFill>
              </a:rPr>
              <a:t> with www.DeepL.com/Translator (free version)</a:t>
            </a:r>
            <a:endParaRPr lang="fr-BE" sz="1000" dirty="0">
              <a:solidFill>
                <a:srgbClr val="313F48"/>
              </a:solidFill>
            </a:endParaRPr>
          </a:p>
          <a:p>
            <a:endParaRPr lang="fr-BE" sz="1000" dirty="0"/>
          </a:p>
          <a:p>
            <a:endParaRPr lang="fr-BE" dirty="0"/>
          </a:p>
        </p:txBody>
      </p:sp>
      <p:pic>
        <p:nvPicPr>
          <p:cNvPr id="5" name="Image 15" descr="Une image contenant animal, oiseau&#10;&#10;Description générée automatiquement">
            <a:extLst>
              <a:ext uri="{FF2B5EF4-FFF2-40B4-BE49-F238E27FC236}">
                <a16:creationId xmlns:a16="http://schemas.microsoft.com/office/drawing/2014/main" xmlns="" id="{4B3C0373-D621-40BF-9CDD-18BC93F733E7}"/>
              </a:ext>
            </a:extLst>
          </p:cNvPr>
          <p:cNvPicPr>
            <a:picLocks noChangeAspect="1"/>
          </p:cNvPicPr>
          <p:nvPr/>
        </p:nvPicPr>
        <p:blipFill>
          <a:blip r:embed="rId2"/>
          <a:stretch>
            <a:fillRect/>
          </a:stretch>
        </p:blipFill>
        <p:spPr>
          <a:xfrm>
            <a:off x="12285641" y="1010221"/>
            <a:ext cx="297788" cy="354044"/>
          </a:xfrm>
          <a:prstGeom prst="rect">
            <a:avLst/>
          </a:prstGeom>
        </p:spPr>
      </p:pic>
    </p:spTree>
    <p:extLst>
      <p:ext uri="{BB962C8B-B14F-4D97-AF65-F5344CB8AC3E}">
        <p14:creationId xmlns:p14="http://schemas.microsoft.com/office/powerpoint/2010/main" val="196034267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1641</TotalTime>
  <Words>932</Words>
  <Application>Microsoft Office PowerPoint</Application>
  <PresentationFormat>Custom</PresentationFormat>
  <Paragraphs>279</Paragraphs>
  <Slides>4</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vt:i4>
      </vt:variant>
    </vt:vector>
  </HeadingPairs>
  <TitlesOfParts>
    <vt:vector size="13" baseType="lpstr">
      <vt:lpstr>Arial</vt:lpstr>
      <vt:lpstr>Calibri</vt:lpstr>
      <vt:lpstr>Calibri Light</vt:lpstr>
      <vt:lpstr>Optima</vt:lpstr>
      <vt:lpstr>Times New Roman</vt:lpstr>
      <vt:lpstr>Wingdings</vt:lpstr>
      <vt:lpstr>Wingdings 2</vt:lpstr>
      <vt:lpstr>Thème Office</vt:lpstr>
      <vt:lpstr>Conception personnalisée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Françoise Demarez</dc:creator>
  <cp:lastModifiedBy>Artan Bilali</cp:lastModifiedBy>
  <cp:revision>158</cp:revision>
  <cp:lastPrinted>2022-03-19T16:43:47Z</cp:lastPrinted>
  <dcterms:created xsi:type="dcterms:W3CDTF">2020-01-23T13:13:13Z</dcterms:created>
  <dcterms:modified xsi:type="dcterms:W3CDTF">2022-03-22T11:59:07Z</dcterms:modified>
</cp:coreProperties>
</file>